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6" r:id="rId2"/>
    <p:sldId id="260" r:id="rId3"/>
    <p:sldId id="261" r:id="rId4"/>
    <p:sldId id="283" r:id="rId5"/>
    <p:sldId id="286" r:id="rId6"/>
    <p:sldId id="284" r:id="rId7"/>
    <p:sldId id="266" r:id="rId8"/>
    <p:sldId id="267" r:id="rId9"/>
    <p:sldId id="289" r:id="rId10"/>
    <p:sldId id="290" r:id="rId11"/>
    <p:sldId id="291" r:id="rId12"/>
    <p:sldId id="292" r:id="rId13"/>
    <p:sldId id="293" r:id="rId14"/>
    <p:sldId id="294" r:id="rId15"/>
    <p:sldId id="29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117"/>
    <a:srgbClr val="345692"/>
    <a:srgbClr val="17C0D4"/>
    <a:srgbClr val="FFFFFF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/>
          <p:cNvSpPr txBox="1"/>
          <p:nvPr/>
        </p:nvSpPr>
        <p:spPr>
          <a:xfrm>
            <a:off x="746619" y="3148829"/>
            <a:ext cx="5447325" cy="994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陪跑教练机器人</a:t>
            </a:r>
          </a:p>
        </p:txBody>
      </p:sp>
      <p:sp>
        <p:nvSpPr>
          <p:cNvPr id="5" name="TextBox 32"/>
          <p:cNvSpPr txBox="1"/>
          <p:nvPr/>
        </p:nvSpPr>
        <p:spPr>
          <a:xfrm>
            <a:off x="4639351" y="417132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57149" y="4837400"/>
            <a:ext cx="29643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pitchFamily="34" charset="-122"/>
              </a:rPr>
              <a:t>汇报人</a:t>
            </a: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pitchFamily="34" charset="-122"/>
              </a:rPr>
              <a:t>：郑雯青</a:t>
            </a:r>
            <a:endParaRPr lang="en-US" altLang="zh-CN" sz="1600" b="1" dirty="0" smtClean="0">
              <a:solidFill>
                <a:schemeClr val="bg1"/>
              </a:solidFill>
              <a:latin typeface="+mj-ea"/>
              <a:ea typeface="+mj-ea"/>
              <a:cs typeface="微软雅黑" panose="020B0503020204020204" pitchFamily="34" charset="-122"/>
            </a:endParaRPr>
          </a:p>
          <a:p>
            <a:pPr algn="r"/>
            <a:endParaRPr lang="en-US" altLang="zh-CN" sz="1600" b="1" dirty="0" smtClean="0">
              <a:solidFill>
                <a:schemeClr val="bg1"/>
              </a:solidFill>
              <a:latin typeface="+mj-ea"/>
              <a:ea typeface="+mj-ea"/>
              <a:cs typeface="微软雅黑" panose="020B0503020204020204" pitchFamily="34" charset="-122"/>
            </a:endParaRPr>
          </a:p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pitchFamily="34" charset="-122"/>
              </a:rPr>
              <a:t>小组</a:t>
            </a: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pitchFamily="34" charset="-122"/>
              </a:rPr>
              <a:t>成员：郑雯青 徐昊 陈思齐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82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81397" y="1025699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rgbClr val="832117"/>
                </a:solidFill>
              </a:rPr>
              <a:t>3.</a:t>
            </a:r>
            <a:r>
              <a:rPr lang="zh-CN" altLang="en-US" sz="3200" b="1" dirty="0" smtClean="0">
                <a:solidFill>
                  <a:srgbClr val="832117"/>
                </a:solidFill>
              </a:rPr>
              <a:t>数据传输模块</a:t>
            </a:r>
            <a:endParaRPr lang="zh-CN" altLang="en-US" sz="3200" b="1" dirty="0">
              <a:solidFill>
                <a:srgbClr val="832117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14352" y="1025698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rgbClr val="832117"/>
                </a:solidFill>
              </a:rPr>
              <a:t>4.</a:t>
            </a:r>
            <a:r>
              <a:rPr lang="zh-CN" altLang="en-US" sz="3200" b="1" dirty="0" smtClean="0">
                <a:solidFill>
                  <a:srgbClr val="832117"/>
                </a:solidFill>
              </a:rPr>
              <a:t>小车控制模块</a:t>
            </a:r>
            <a:endParaRPr lang="zh-CN" altLang="en-US" sz="3200" b="1" dirty="0">
              <a:solidFill>
                <a:srgbClr val="832117"/>
              </a:solidFill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87866" y="2537264"/>
            <a:ext cx="5516100" cy="255725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6528890" y="2537264"/>
            <a:ext cx="5253807" cy="242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175181" y="700639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rgbClr val="832117"/>
                </a:solidFill>
              </a:rPr>
              <a:t>5</a:t>
            </a:r>
            <a:r>
              <a:rPr lang="en-US" altLang="zh-CN" sz="3200" b="1" dirty="0" smtClean="0">
                <a:solidFill>
                  <a:srgbClr val="832117"/>
                </a:solidFill>
              </a:rPr>
              <a:t>.</a:t>
            </a:r>
            <a:r>
              <a:rPr lang="zh-CN" altLang="en-US" sz="3200" b="1" dirty="0" smtClean="0">
                <a:solidFill>
                  <a:srgbClr val="832117"/>
                </a:solidFill>
              </a:rPr>
              <a:t>图形显示模块</a:t>
            </a:r>
            <a:endParaRPr lang="zh-CN" altLang="en-US" sz="3200" b="1" dirty="0">
              <a:solidFill>
                <a:srgbClr val="832117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219642" y="541784"/>
            <a:ext cx="2587975" cy="26284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60" y="3054498"/>
            <a:ext cx="2575783" cy="3345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12615"/>
          <a:stretch/>
        </p:blipFill>
        <p:spPr>
          <a:xfrm>
            <a:off x="4424060" y="3309416"/>
            <a:ext cx="2616820" cy="2999112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7807617" y="3439779"/>
            <a:ext cx="3382010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4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>
            <a:spLocks noChangeArrowheads="1"/>
          </p:cNvSpPr>
          <p:nvPr/>
        </p:nvSpPr>
        <p:spPr bwMode="auto">
          <a:xfrm>
            <a:off x="1581677" y="1568303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3" name="直接连接符 9"/>
          <p:cNvCxnSpPr/>
          <p:nvPr/>
        </p:nvCxnSpPr>
        <p:spPr>
          <a:xfrm>
            <a:off x="5813114" y="3229303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1"/>
          <p:cNvSpPr txBox="1">
            <a:spLocks noChangeArrowheads="1"/>
          </p:cNvSpPr>
          <p:nvPr/>
        </p:nvSpPr>
        <p:spPr bwMode="auto">
          <a:xfrm>
            <a:off x="2065734" y="4305976"/>
            <a:ext cx="3466906" cy="5843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379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04519" y="2361473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课题成果展示</a:t>
            </a:r>
            <a:endParaRPr lang="zh-CN" altLang="en-US" sz="5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04519" y="3309123"/>
            <a:ext cx="325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课题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完成情况及性能分析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6204519" y="3683555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课题创新点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26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6466" y="269560"/>
            <a:ext cx="481330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832117"/>
                </a:solidFill>
              </a:rPr>
              <a:t>课题</a:t>
            </a:r>
            <a:r>
              <a:rPr lang="zh-CN" altLang="en-US" sz="3200" b="1" dirty="0" smtClean="0">
                <a:solidFill>
                  <a:srgbClr val="832117"/>
                </a:solidFill>
              </a:rPr>
              <a:t>完成情况及性能分析</a:t>
            </a:r>
            <a:endParaRPr lang="zh-CN" altLang="en-US" sz="3200" b="1" dirty="0">
              <a:solidFill>
                <a:srgbClr val="832117"/>
              </a:solidFill>
            </a:endParaRPr>
          </a:p>
        </p:txBody>
      </p:sp>
      <p:sp>
        <p:nvSpPr>
          <p:cNvPr id="5" name="íṩľïḓè"/>
          <p:cNvSpPr/>
          <p:nvPr/>
        </p:nvSpPr>
        <p:spPr>
          <a:xfrm>
            <a:off x="4415188" y="2947398"/>
            <a:ext cx="516676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miter lim="400000"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" name="îśḻîďé"/>
          <p:cNvSpPr/>
          <p:nvPr/>
        </p:nvSpPr>
        <p:spPr>
          <a:xfrm>
            <a:off x="1949584" y="2209712"/>
            <a:ext cx="2458955" cy="1475373"/>
          </a:xfrm>
          <a:prstGeom prst="rect">
            <a:avLst/>
          </a:prstGeom>
          <a:solidFill>
            <a:srgbClr val="832117"/>
          </a:solidFill>
          <a:ln w="12700">
            <a:miter lim="400000"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7" name="îŝḷíḑè"/>
          <p:cNvSpPr/>
          <p:nvPr/>
        </p:nvSpPr>
        <p:spPr>
          <a:xfrm>
            <a:off x="7430177" y="2947398"/>
            <a:ext cx="516676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miter lim="400000"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8" name="ïsḷïḓê"/>
          <p:cNvSpPr/>
          <p:nvPr/>
        </p:nvSpPr>
        <p:spPr>
          <a:xfrm>
            <a:off x="3179061" y="3682210"/>
            <a:ext cx="6049031" cy="516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1942"/>
                </a:lnTo>
                <a:lnTo>
                  <a:pt x="0" y="11942"/>
                </a:lnTo>
                <a:lnTo>
                  <a:pt x="0" y="2160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9" name="ïṣ1ïḋê"/>
          <p:cNvSpPr/>
          <p:nvPr/>
        </p:nvSpPr>
        <p:spPr>
          <a:xfrm>
            <a:off x="4415188" y="4988333"/>
            <a:ext cx="516676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miter lim="400000"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0" name="iṧḻïḑé"/>
          <p:cNvSpPr/>
          <p:nvPr/>
        </p:nvSpPr>
        <p:spPr>
          <a:xfrm>
            <a:off x="7430395" y="4997249"/>
            <a:ext cx="516676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miter lim="400000"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2" name="îś1iḓè"/>
          <p:cNvSpPr/>
          <p:nvPr/>
        </p:nvSpPr>
        <p:spPr>
          <a:xfrm>
            <a:off x="7988470" y="2209712"/>
            <a:ext cx="2458955" cy="1475373"/>
          </a:xfrm>
          <a:prstGeom prst="rect">
            <a:avLst/>
          </a:prstGeom>
          <a:solidFill>
            <a:srgbClr val="832117"/>
          </a:solidFill>
          <a:ln w="12700">
            <a:miter lim="400000"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4" name="íṣḷíde"/>
          <p:cNvSpPr/>
          <p:nvPr/>
        </p:nvSpPr>
        <p:spPr>
          <a:xfrm>
            <a:off x="4975671" y="4248678"/>
            <a:ext cx="2458955" cy="1475372"/>
          </a:xfrm>
          <a:prstGeom prst="rect">
            <a:avLst/>
          </a:prstGeom>
          <a:solidFill>
            <a:srgbClr val="832117"/>
          </a:solidFill>
          <a:ln w="12700">
            <a:miter lim="400000"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16" name="组合 22"/>
          <p:cNvGrpSpPr/>
          <p:nvPr/>
        </p:nvGrpSpPr>
        <p:grpSpPr>
          <a:xfrm>
            <a:off x="2006409" y="2232557"/>
            <a:ext cx="2345304" cy="1426809"/>
            <a:chOff x="3624780" y="2358083"/>
            <a:chExt cx="2152086" cy="1432518"/>
          </a:xfrm>
        </p:grpSpPr>
        <p:sp>
          <p:nvSpPr>
            <p:cNvPr id="17" name="文本框 27"/>
            <p:cNvSpPr txBox="1"/>
            <p:nvPr/>
          </p:nvSpPr>
          <p:spPr>
            <a:xfrm>
              <a:off x="3643085" y="2358083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语音识别</a:t>
              </a:r>
            </a:p>
          </p:txBody>
        </p:sp>
        <p:sp>
          <p:nvSpPr>
            <p:cNvPr id="18" name="文本框 28"/>
            <p:cNvSpPr txBox="1"/>
            <p:nvPr/>
          </p:nvSpPr>
          <p:spPr>
            <a:xfrm>
              <a:off x="3624780" y="2750893"/>
              <a:ext cx="2133782" cy="10397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zh-CN" altLang="zh-CN" dirty="0">
                  <a:solidFill>
                    <a:schemeClr val="bg1"/>
                  </a:solidFill>
                </a:rPr>
                <a:t>在相隔</a:t>
              </a:r>
              <a:r>
                <a:rPr lang="en-US" altLang="zh-CN" dirty="0">
                  <a:solidFill>
                    <a:schemeClr val="bg1"/>
                  </a:solidFill>
                </a:rPr>
                <a:t>2m</a:t>
              </a:r>
              <a:r>
                <a:rPr lang="zh-CN" altLang="zh-CN" dirty="0">
                  <a:solidFill>
                    <a:schemeClr val="bg1"/>
                  </a:solidFill>
                </a:rPr>
                <a:t>的状态下，发音标准时可以达到</a:t>
              </a:r>
              <a:r>
                <a:rPr lang="en-US" altLang="zh-CN" dirty="0">
                  <a:solidFill>
                    <a:schemeClr val="bg1"/>
                  </a:solidFill>
                </a:rPr>
                <a:t>90%</a:t>
              </a:r>
              <a:r>
                <a:rPr lang="zh-CN" altLang="zh-CN" dirty="0">
                  <a:solidFill>
                    <a:schemeClr val="bg1"/>
                  </a:solidFill>
                </a:rPr>
                <a:t>甚至以上的准确率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20" name="文本框 30"/>
          <p:cNvSpPr txBox="1"/>
          <p:nvPr/>
        </p:nvSpPr>
        <p:spPr>
          <a:xfrm>
            <a:off x="5006395" y="4419896"/>
            <a:ext cx="240788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自动</a:t>
            </a:r>
            <a:r>
              <a:rPr lang="zh-CN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驾驶</a:t>
            </a:r>
            <a:endParaRPr lang="en-US" altLang="zh-CN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在跑道上行驶稳定，可根据心率调节速度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2" name="组合 24"/>
          <p:cNvGrpSpPr/>
          <p:nvPr/>
        </p:nvGrpSpPr>
        <p:grpSpPr>
          <a:xfrm>
            <a:off x="8024148" y="2381089"/>
            <a:ext cx="2407886" cy="1042978"/>
            <a:chOff x="3624780" y="2412339"/>
            <a:chExt cx="2133782" cy="1042978"/>
          </a:xfrm>
        </p:grpSpPr>
        <p:sp>
          <p:nvSpPr>
            <p:cNvPr id="23" name="文本框 33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心率测量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文本框 34"/>
            <p:cNvSpPr txBox="1"/>
            <p:nvPr/>
          </p:nvSpPr>
          <p:spPr>
            <a:xfrm>
              <a:off x="3624780" y="2750893"/>
              <a:ext cx="2133782" cy="7044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zh-CN" altLang="en-US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使用手指检测心率，准确率高</a:t>
              </a:r>
              <a:endPara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/>
          <a:stretch>
            <a:fillRect/>
          </a:stretch>
        </p:blipFill>
        <p:spPr>
          <a:xfrm>
            <a:off x="4955437" y="2209712"/>
            <a:ext cx="2453932" cy="148632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8"/>
          <a:stretch>
            <a:fillRect/>
          </a:stretch>
        </p:blipFill>
        <p:spPr>
          <a:xfrm>
            <a:off x="7998614" y="4267443"/>
            <a:ext cx="2458955" cy="146557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616" y="1288309"/>
            <a:ext cx="506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完成所有基本功能，超额完成微信小程序的开发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780553"/>
            <a:ext cx="5129771" cy="0"/>
          </a:xfrm>
          <a:prstGeom prst="line">
            <a:avLst/>
          </a:prstGeom>
          <a:ln w="66675">
            <a:gradFill flip="none" rotWithShape="1">
              <a:gsLst>
                <a:gs pos="0">
                  <a:schemeClr val="accent2">
                    <a:lumMod val="89000"/>
                    <a:alpha val="43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15" y="3879188"/>
            <a:ext cx="2175711" cy="290094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1" r="34071"/>
          <a:stretch/>
        </p:blipFill>
        <p:spPr>
          <a:xfrm>
            <a:off x="-42559" y="4672203"/>
            <a:ext cx="2601635" cy="2103693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90" y="151351"/>
            <a:ext cx="527431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4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1" b="24933"/>
          <a:stretch>
            <a:fillRect/>
          </a:stretch>
        </p:blipFill>
        <p:spPr>
          <a:xfrm>
            <a:off x="316466" y="1271642"/>
            <a:ext cx="10442575" cy="20703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466" y="269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 smtClean="0">
                <a:solidFill>
                  <a:srgbClr val="832117"/>
                </a:solidFill>
              </a:rPr>
              <a:t>课题创新点</a:t>
            </a:r>
            <a:endParaRPr lang="zh-CN" altLang="en-US" sz="3200" b="1" dirty="0">
              <a:solidFill>
                <a:srgbClr val="832117"/>
              </a:solidFill>
            </a:endParaRPr>
          </a:p>
        </p:txBody>
      </p:sp>
      <p:sp>
        <p:nvSpPr>
          <p:cNvPr id="9" name="ï$ľíḑe"/>
          <p:cNvSpPr/>
          <p:nvPr/>
        </p:nvSpPr>
        <p:spPr>
          <a:xfrm>
            <a:off x="1923347" y="4087921"/>
            <a:ext cx="692747" cy="692747"/>
          </a:xfrm>
          <a:prstGeom prst="ellipse">
            <a:avLst/>
          </a:prstGeom>
          <a:solidFill>
            <a:srgbClr val="8321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0" name="i$ľiḑè"/>
          <p:cNvSpPr/>
          <p:nvPr/>
        </p:nvSpPr>
        <p:spPr bwMode="auto">
          <a:xfrm>
            <a:off x="2142462" y="4312930"/>
            <a:ext cx="254516" cy="242728"/>
          </a:xfrm>
          <a:custGeom>
            <a:avLst/>
            <a:gdLst>
              <a:gd name="connsiteX0" fmla="*/ 315778 w 607639"/>
              <a:gd name="connsiteY0" fmla="*/ 173080 h 579502"/>
              <a:gd name="connsiteX1" fmla="*/ 315778 w 607639"/>
              <a:gd name="connsiteY1" fmla="*/ 266058 h 579502"/>
              <a:gd name="connsiteX2" fmla="*/ 303493 w 607639"/>
              <a:gd name="connsiteY2" fmla="*/ 278325 h 579502"/>
              <a:gd name="connsiteX3" fmla="*/ 210375 w 607639"/>
              <a:gd name="connsiteY3" fmla="*/ 278325 h 579502"/>
              <a:gd name="connsiteX4" fmla="*/ 303493 w 607639"/>
              <a:gd name="connsiteY4" fmla="*/ 359925 h 579502"/>
              <a:gd name="connsiteX5" fmla="*/ 397500 w 607639"/>
              <a:gd name="connsiteY5" fmla="*/ 266058 h 579502"/>
              <a:gd name="connsiteX6" fmla="*/ 315778 w 607639"/>
              <a:gd name="connsiteY6" fmla="*/ 173080 h 579502"/>
              <a:gd name="connsiteX7" fmla="*/ 249814 w 607639"/>
              <a:gd name="connsiteY7" fmla="*/ 160816 h 579502"/>
              <a:gd name="connsiteX8" fmla="*/ 198110 w 607639"/>
              <a:gd name="connsiteY8" fmla="*/ 212449 h 579502"/>
              <a:gd name="connsiteX9" fmla="*/ 249814 w 607639"/>
              <a:gd name="connsiteY9" fmla="*/ 212449 h 579502"/>
              <a:gd name="connsiteX10" fmla="*/ 303493 w 607639"/>
              <a:gd name="connsiteY10" fmla="*/ 147835 h 579502"/>
              <a:gd name="connsiteX11" fmla="*/ 421981 w 607639"/>
              <a:gd name="connsiteY11" fmla="*/ 266058 h 579502"/>
              <a:gd name="connsiteX12" fmla="*/ 303493 w 607639"/>
              <a:gd name="connsiteY12" fmla="*/ 384370 h 579502"/>
              <a:gd name="connsiteX13" fmla="*/ 185093 w 607639"/>
              <a:gd name="connsiteY13" fmla="*/ 266058 h 579502"/>
              <a:gd name="connsiteX14" fmla="*/ 197289 w 607639"/>
              <a:gd name="connsiteY14" fmla="*/ 253880 h 579502"/>
              <a:gd name="connsiteX15" fmla="*/ 291297 w 607639"/>
              <a:gd name="connsiteY15" fmla="*/ 253880 h 579502"/>
              <a:gd name="connsiteX16" fmla="*/ 291297 w 607639"/>
              <a:gd name="connsiteY16" fmla="*/ 160013 h 579502"/>
              <a:gd name="connsiteX17" fmla="*/ 303493 w 607639"/>
              <a:gd name="connsiteY17" fmla="*/ 147835 h 579502"/>
              <a:gd name="connsiteX18" fmla="*/ 262095 w 607639"/>
              <a:gd name="connsiteY18" fmla="*/ 135133 h 579502"/>
              <a:gd name="connsiteX19" fmla="*/ 274287 w 607639"/>
              <a:gd name="connsiteY19" fmla="*/ 147397 h 579502"/>
              <a:gd name="connsiteX20" fmla="*/ 274287 w 607639"/>
              <a:gd name="connsiteY20" fmla="*/ 224713 h 579502"/>
              <a:gd name="connsiteX21" fmla="*/ 262095 w 607639"/>
              <a:gd name="connsiteY21" fmla="*/ 236888 h 579502"/>
              <a:gd name="connsiteX22" fmla="*/ 184672 w 607639"/>
              <a:gd name="connsiteY22" fmla="*/ 236888 h 579502"/>
              <a:gd name="connsiteX23" fmla="*/ 172391 w 607639"/>
              <a:gd name="connsiteY23" fmla="*/ 224713 h 579502"/>
              <a:gd name="connsiteX24" fmla="*/ 262095 w 607639"/>
              <a:gd name="connsiteY24" fmla="*/ 135133 h 579502"/>
              <a:gd name="connsiteX25" fmla="*/ 58120 w 607639"/>
              <a:gd name="connsiteY25" fmla="*/ 108514 h 579502"/>
              <a:gd name="connsiteX26" fmla="*/ 58120 w 607639"/>
              <a:gd name="connsiteY26" fmla="*/ 413970 h 579502"/>
              <a:gd name="connsiteX27" fmla="*/ 549430 w 607639"/>
              <a:gd name="connsiteY27" fmla="*/ 413970 h 579502"/>
              <a:gd name="connsiteX28" fmla="*/ 549430 w 607639"/>
              <a:gd name="connsiteY28" fmla="*/ 108514 h 579502"/>
              <a:gd name="connsiteX29" fmla="*/ 27236 w 607639"/>
              <a:gd name="connsiteY29" fmla="*/ 56079 h 579502"/>
              <a:gd name="connsiteX30" fmla="*/ 27236 w 607639"/>
              <a:gd name="connsiteY30" fmla="*/ 81319 h 579502"/>
              <a:gd name="connsiteX31" fmla="*/ 580403 w 607639"/>
              <a:gd name="connsiteY31" fmla="*/ 81319 h 579502"/>
              <a:gd name="connsiteX32" fmla="*/ 580403 w 607639"/>
              <a:gd name="connsiteY32" fmla="*/ 56079 h 579502"/>
              <a:gd name="connsiteX33" fmla="*/ 303775 w 607639"/>
              <a:gd name="connsiteY33" fmla="*/ 0 h 579502"/>
              <a:gd name="connsiteX34" fmla="*/ 317393 w 607639"/>
              <a:gd name="connsiteY34" fmla="*/ 13597 h 579502"/>
              <a:gd name="connsiteX35" fmla="*/ 317393 w 607639"/>
              <a:gd name="connsiteY35" fmla="*/ 28884 h 579502"/>
              <a:gd name="connsiteX36" fmla="*/ 580403 w 607639"/>
              <a:gd name="connsiteY36" fmla="*/ 28884 h 579502"/>
              <a:gd name="connsiteX37" fmla="*/ 607639 w 607639"/>
              <a:gd name="connsiteY37" fmla="*/ 56079 h 579502"/>
              <a:gd name="connsiteX38" fmla="*/ 607639 w 607639"/>
              <a:gd name="connsiteY38" fmla="*/ 81319 h 579502"/>
              <a:gd name="connsiteX39" fmla="*/ 580403 w 607639"/>
              <a:gd name="connsiteY39" fmla="*/ 108514 h 579502"/>
              <a:gd name="connsiteX40" fmla="*/ 576665 w 607639"/>
              <a:gd name="connsiteY40" fmla="*/ 108514 h 579502"/>
              <a:gd name="connsiteX41" fmla="*/ 576665 w 607639"/>
              <a:gd name="connsiteY41" fmla="*/ 413970 h 579502"/>
              <a:gd name="connsiteX42" fmla="*/ 549430 w 607639"/>
              <a:gd name="connsiteY42" fmla="*/ 441165 h 579502"/>
              <a:gd name="connsiteX43" fmla="*/ 317393 w 607639"/>
              <a:gd name="connsiteY43" fmla="*/ 441165 h 579502"/>
              <a:gd name="connsiteX44" fmla="*/ 317393 w 607639"/>
              <a:gd name="connsiteY44" fmla="*/ 481069 h 579502"/>
              <a:gd name="connsiteX45" fmla="*/ 418236 w 607639"/>
              <a:gd name="connsiteY45" fmla="*/ 554923 h 579502"/>
              <a:gd name="connsiteX46" fmla="*/ 421173 w 607639"/>
              <a:gd name="connsiteY46" fmla="*/ 573942 h 579502"/>
              <a:gd name="connsiteX47" fmla="*/ 410225 w 607639"/>
              <a:gd name="connsiteY47" fmla="*/ 579452 h 579502"/>
              <a:gd name="connsiteX48" fmla="*/ 402215 w 607639"/>
              <a:gd name="connsiteY48" fmla="*/ 576874 h 579502"/>
              <a:gd name="connsiteX49" fmla="*/ 317393 w 607639"/>
              <a:gd name="connsiteY49" fmla="*/ 514752 h 579502"/>
              <a:gd name="connsiteX50" fmla="*/ 317393 w 607639"/>
              <a:gd name="connsiteY50" fmla="*/ 565854 h 579502"/>
              <a:gd name="connsiteX51" fmla="*/ 303775 w 607639"/>
              <a:gd name="connsiteY51" fmla="*/ 579452 h 579502"/>
              <a:gd name="connsiteX52" fmla="*/ 290157 w 607639"/>
              <a:gd name="connsiteY52" fmla="*/ 565854 h 579502"/>
              <a:gd name="connsiteX53" fmla="*/ 290157 w 607639"/>
              <a:gd name="connsiteY53" fmla="*/ 514752 h 579502"/>
              <a:gd name="connsiteX54" fmla="*/ 205424 w 607639"/>
              <a:gd name="connsiteY54" fmla="*/ 576874 h 579502"/>
              <a:gd name="connsiteX55" fmla="*/ 186377 w 607639"/>
              <a:gd name="connsiteY55" fmla="*/ 573942 h 579502"/>
              <a:gd name="connsiteX56" fmla="*/ 189314 w 607639"/>
              <a:gd name="connsiteY56" fmla="*/ 554923 h 579502"/>
              <a:gd name="connsiteX57" fmla="*/ 290157 w 607639"/>
              <a:gd name="connsiteY57" fmla="*/ 481069 h 579502"/>
              <a:gd name="connsiteX58" fmla="*/ 290157 w 607639"/>
              <a:gd name="connsiteY58" fmla="*/ 441165 h 579502"/>
              <a:gd name="connsiteX59" fmla="*/ 58120 w 607639"/>
              <a:gd name="connsiteY59" fmla="*/ 441165 h 579502"/>
              <a:gd name="connsiteX60" fmla="*/ 30885 w 607639"/>
              <a:gd name="connsiteY60" fmla="*/ 413970 h 579502"/>
              <a:gd name="connsiteX61" fmla="*/ 30885 w 607639"/>
              <a:gd name="connsiteY61" fmla="*/ 108514 h 579502"/>
              <a:gd name="connsiteX62" fmla="*/ 27236 w 607639"/>
              <a:gd name="connsiteY62" fmla="*/ 108514 h 579502"/>
              <a:gd name="connsiteX63" fmla="*/ 0 w 607639"/>
              <a:gd name="connsiteY63" fmla="*/ 81319 h 579502"/>
              <a:gd name="connsiteX64" fmla="*/ 0 w 607639"/>
              <a:gd name="connsiteY64" fmla="*/ 56079 h 579502"/>
              <a:gd name="connsiteX65" fmla="*/ 27236 w 607639"/>
              <a:gd name="connsiteY65" fmla="*/ 28884 h 579502"/>
              <a:gd name="connsiteX66" fmla="*/ 290157 w 607639"/>
              <a:gd name="connsiteY66" fmla="*/ 28884 h 579502"/>
              <a:gd name="connsiteX67" fmla="*/ 290157 w 607639"/>
              <a:gd name="connsiteY67" fmla="*/ 13597 h 579502"/>
              <a:gd name="connsiteX68" fmla="*/ 303775 w 607639"/>
              <a:gd name="connsiteY68" fmla="*/ 0 h 5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579502">
                <a:moveTo>
                  <a:pt x="315778" y="173080"/>
                </a:moveTo>
                <a:lnTo>
                  <a:pt x="315778" y="266058"/>
                </a:lnTo>
                <a:cubicBezTo>
                  <a:pt x="315778" y="272814"/>
                  <a:pt x="310258" y="278325"/>
                  <a:pt x="303493" y="278325"/>
                </a:cubicBezTo>
                <a:lnTo>
                  <a:pt x="210375" y="278325"/>
                </a:lnTo>
                <a:cubicBezTo>
                  <a:pt x="216429" y="324281"/>
                  <a:pt x="255866" y="359925"/>
                  <a:pt x="303493" y="359925"/>
                </a:cubicBezTo>
                <a:cubicBezTo>
                  <a:pt x="355303" y="359925"/>
                  <a:pt x="397500" y="317792"/>
                  <a:pt x="397500" y="266058"/>
                </a:cubicBezTo>
                <a:cubicBezTo>
                  <a:pt x="397500" y="218502"/>
                  <a:pt x="361802" y="179124"/>
                  <a:pt x="315778" y="173080"/>
                </a:cubicBezTo>
                <a:close/>
                <a:moveTo>
                  <a:pt x="249814" y="160816"/>
                </a:moveTo>
                <a:cubicBezTo>
                  <a:pt x="223740" y="165793"/>
                  <a:pt x="203093" y="186410"/>
                  <a:pt x="198110" y="212449"/>
                </a:cubicBezTo>
                <a:lnTo>
                  <a:pt x="249814" y="212449"/>
                </a:lnTo>
                <a:close/>
                <a:moveTo>
                  <a:pt x="303493" y="147835"/>
                </a:moveTo>
                <a:cubicBezTo>
                  <a:pt x="368835" y="147835"/>
                  <a:pt x="421981" y="200902"/>
                  <a:pt x="421981" y="266058"/>
                </a:cubicBezTo>
                <a:cubicBezTo>
                  <a:pt x="421981" y="331303"/>
                  <a:pt x="368835" y="384370"/>
                  <a:pt x="303493" y="384370"/>
                </a:cubicBezTo>
                <a:cubicBezTo>
                  <a:pt x="238239" y="384370"/>
                  <a:pt x="185093" y="331303"/>
                  <a:pt x="185093" y="266058"/>
                </a:cubicBezTo>
                <a:cubicBezTo>
                  <a:pt x="185093" y="259303"/>
                  <a:pt x="190523" y="253880"/>
                  <a:pt x="197289" y="253880"/>
                </a:cubicBezTo>
                <a:lnTo>
                  <a:pt x="291297" y="253880"/>
                </a:lnTo>
                <a:lnTo>
                  <a:pt x="291297" y="160013"/>
                </a:lnTo>
                <a:cubicBezTo>
                  <a:pt x="291297" y="153257"/>
                  <a:pt x="296727" y="147835"/>
                  <a:pt x="303493" y="147835"/>
                </a:cubicBezTo>
                <a:close/>
                <a:moveTo>
                  <a:pt x="262095" y="135133"/>
                </a:moveTo>
                <a:cubicBezTo>
                  <a:pt x="268859" y="135133"/>
                  <a:pt x="274287" y="140643"/>
                  <a:pt x="274287" y="147397"/>
                </a:cubicBezTo>
                <a:lnTo>
                  <a:pt x="274287" y="224713"/>
                </a:lnTo>
                <a:cubicBezTo>
                  <a:pt x="274287" y="231467"/>
                  <a:pt x="268859" y="236888"/>
                  <a:pt x="262095" y="236888"/>
                </a:cubicBezTo>
                <a:lnTo>
                  <a:pt x="184672" y="236888"/>
                </a:lnTo>
                <a:cubicBezTo>
                  <a:pt x="177909" y="236888"/>
                  <a:pt x="172391" y="231467"/>
                  <a:pt x="172391" y="224713"/>
                </a:cubicBezTo>
                <a:cubicBezTo>
                  <a:pt x="172391" y="175302"/>
                  <a:pt x="212616" y="135133"/>
                  <a:pt x="262095" y="135133"/>
                </a:cubicBezTo>
                <a:close/>
                <a:moveTo>
                  <a:pt x="58120" y="108514"/>
                </a:moveTo>
                <a:lnTo>
                  <a:pt x="58120" y="413970"/>
                </a:lnTo>
                <a:lnTo>
                  <a:pt x="549430" y="413970"/>
                </a:lnTo>
                <a:lnTo>
                  <a:pt x="549430" y="108514"/>
                </a:lnTo>
                <a:close/>
                <a:moveTo>
                  <a:pt x="27236" y="56079"/>
                </a:moveTo>
                <a:lnTo>
                  <a:pt x="27236" y="81319"/>
                </a:lnTo>
                <a:lnTo>
                  <a:pt x="580403" y="81319"/>
                </a:lnTo>
                <a:lnTo>
                  <a:pt x="580403" y="56079"/>
                </a:lnTo>
                <a:close/>
                <a:moveTo>
                  <a:pt x="303775" y="0"/>
                </a:moveTo>
                <a:cubicBezTo>
                  <a:pt x="311341" y="0"/>
                  <a:pt x="317393" y="6132"/>
                  <a:pt x="317393" y="13597"/>
                </a:cubicBezTo>
                <a:lnTo>
                  <a:pt x="317393" y="28884"/>
                </a:lnTo>
                <a:lnTo>
                  <a:pt x="580403" y="28884"/>
                </a:lnTo>
                <a:cubicBezTo>
                  <a:pt x="595356" y="28884"/>
                  <a:pt x="607639" y="41148"/>
                  <a:pt x="607639" y="56079"/>
                </a:cubicBezTo>
                <a:lnTo>
                  <a:pt x="607639" y="81319"/>
                </a:lnTo>
                <a:cubicBezTo>
                  <a:pt x="607639" y="96338"/>
                  <a:pt x="595356" y="108514"/>
                  <a:pt x="580403" y="108514"/>
                </a:cubicBezTo>
                <a:lnTo>
                  <a:pt x="576665" y="108514"/>
                </a:lnTo>
                <a:lnTo>
                  <a:pt x="576665" y="413970"/>
                </a:lnTo>
                <a:cubicBezTo>
                  <a:pt x="576665" y="428990"/>
                  <a:pt x="564472" y="441165"/>
                  <a:pt x="549430" y="441165"/>
                </a:cubicBezTo>
                <a:lnTo>
                  <a:pt x="317393" y="441165"/>
                </a:lnTo>
                <a:lnTo>
                  <a:pt x="317393" y="481069"/>
                </a:lnTo>
                <a:lnTo>
                  <a:pt x="418236" y="554923"/>
                </a:lnTo>
                <a:cubicBezTo>
                  <a:pt x="424377" y="559366"/>
                  <a:pt x="425623" y="567898"/>
                  <a:pt x="421173" y="573942"/>
                </a:cubicBezTo>
                <a:cubicBezTo>
                  <a:pt x="418503" y="577585"/>
                  <a:pt x="414409" y="579452"/>
                  <a:pt x="410225" y="579452"/>
                </a:cubicBezTo>
                <a:cubicBezTo>
                  <a:pt x="407466" y="579452"/>
                  <a:pt x="404618" y="578652"/>
                  <a:pt x="402215" y="576874"/>
                </a:cubicBezTo>
                <a:lnTo>
                  <a:pt x="317393" y="514752"/>
                </a:lnTo>
                <a:lnTo>
                  <a:pt x="317393" y="565854"/>
                </a:lnTo>
                <a:cubicBezTo>
                  <a:pt x="317393" y="573408"/>
                  <a:pt x="311341" y="579452"/>
                  <a:pt x="303775" y="579452"/>
                </a:cubicBezTo>
                <a:cubicBezTo>
                  <a:pt x="296299" y="579452"/>
                  <a:pt x="290157" y="573408"/>
                  <a:pt x="290157" y="565854"/>
                </a:cubicBezTo>
                <a:lnTo>
                  <a:pt x="290157" y="514752"/>
                </a:lnTo>
                <a:lnTo>
                  <a:pt x="205424" y="576874"/>
                </a:lnTo>
                <a:cubicBezTo>
                  <a:pt x="199372" y="581318"/>
                  <a:pt x="190827" y="579985"/>
                  <a:pt x="186377" y="573942"/>
                </a:cubicBezTo>
                <a:cubicBezTo>
                  <a:pt x="181927" y="567898"/>
                  <a:pt x="183262" y="559366"/>
                  <a:pt x="189314" y="554923"/>
                </a:cubicBezTo>
                <a:lnTo>
                  <a:pt x="290157" y="481069"/>
                </a:lnTo>
                <a:lnTo>
                  <a:pt x="290157" y="441165"/>
                </a:lnTo>
                <a:lnTo>
                  <a:pt x="58120" y="441165"/>
                </a:lnTo>
                <a:cubicBezTo>
                  <a:pt x="43167" y="441165"/>
                  <a:pt x="30885" y="428990"/>
                  <a:pt x="30885" y="413970"/>
                </a:cubicBezTo>
                <a:lnTo>
                  <a:pt x="30885" y="108514"/>
                </a:lnTo>
                <a:lnTo>
                  <a:pt x="27236" y="108514"/>
                </a:lnTo>
                <a:cubicBezTo>
                  <a:pt x="12194" y="108514"/>
                  <a:pt x="0" y="96338"/>
                  <a:pt x="0" y="81319"/>
                </a:cubicBezTo>
                <a:lnTo>
                  <a:pt x="0" y="56079"/>
                </a:lnTo>
                <a:cubicBezTo>
                  <a:pt x="0" y="41148"/>
                  <a:pt x="12194" y="28884"/>
                  <a:pt x="27236" y="28884"/>
                </a:cubicBezTo>
                <a:lnTo>
                  <a:pt x="290157" y="28884"/>
                </a:lnTo>
                <a:lnTo>
                  <a:pt x="290157" y="13597"/>
                </a:lnTo>
                <a:cubicBezTo>
                  <a:pt x="290157" y="6132"/>
                  <a:pt x="296299" y="0"/>
                  <a:pt x="3037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1" name="iṡḻîḋe"/>
          <p:cNvSpPr/>
          <p:nvPr/>
        </p:nvSpPr>
        <p:spPr>
          <a:xfrm>
            <a:off x="4510060" y="4087921"/>
            <a:ext cx="692747" cy="692747"/>
          </a:xfrm>
          <a:prstGeom prst="ellipse">
            <a:avLst/>
          </a:prstGeom>
          <a:solidFill>
            <a:srgbClr val="8321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2" name="îśľíḓè"/>
          <p:cNvSpPr/>
          <p:nvPr/>
        </p:nvSpPr>
        <p:spPr bwMode="auto">
          <a:xfrm>
            <a:off x="4729175" y="4318475"/>
            <a:ext cx="254516" cy="231637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20" h="1750">
                <a:moveTo>
                  <a:pt x="1536" y="0"/>
                </a:moveTo>
                <a:cubicBezTo>
                  <a:pt x="1332" y="0"/>
                  <a:pt x="1165" y="161"/>
                  <a:pt x="1154" y="363"/>
                </a:cubicBezTo>
                <a:lnTo>
                  <a:pt x="766" y="363"/>
                </a:lnTo>
                <a:cubicBezTo>
                  <a:pt x="755" y="161"/>
                  <a:pt x="588" y="0"/>
                  <a:pt x="384" y="0"/>
                </a:cubicBezTo>
                <a:cubicBezTo>
                  <a:pt x="172" y="0"/>
                  <a:pt x="0" y="173"/>
                  <a:pt x="0" y="384"/>
                </a:cubicBezTo>
                <a:cubicBezTo>
                  <a:pt x="0" y="596"/>
                  <a:pt x="172" y="768"/>
                  <a:pt x="384" y="768"/>
                </a:cubicBezTo>
                <a:cubicBezTo>
                  <a:pt x="447" y="768"/>
                  <a:pt x="506" y="751"/>
                  <a:pt x="559" y="724"/>
                </a:cubicBezTo>
                <a:lnTo>
                  <a:pt x="748" y="1046"/>
                </a:lnTo>
                <a:cubicBezTo>
                  <a:pt x="644" y="1115"/>
                  <a:pt x="576" y="1232"/>
                  <a:pt x="576" y="1366"/>
                </a:cubicBezTo>
                <a:cubicBezTo>
                  <a:pt x="576" y="1577"/>
                  <a:pt x="748" y="1750"/>
                  <a:pt x="960" y="1750"/>
                </a:cubicBezTo>
                <a:cubicBezTo>
                  <a:pt x="1172" y="1750"/>
                  <a:pt x="1344" y="1577"/>
                  <a:pt x="1344" y="1366"/>
                </a:cubicBezTo>
                <a:cubicBezTo>
                  <a:pt x="1344" y="1233"/>
                  <a:pt x="1276" y="1115"/>
                  <a:pt x="1173" y="1046"/>
                </a:cubicBezTo>
                <a:lnTo>
                  <a:pt x="1362" y="724"/>
                </a:lnTo>
                <a:cubicBezTo>
                  <a:pt x="1414" y="752"/>
                  <a:pt x="1473" y="768"/>
                  <a:pt x="1536" y="768"/>
                </a:cubicBezTo>
                <a:cubicBezTo>
                  <a:pt x="1748" y="768"/>
                  <a:pt x="1920" y="596"/>
                  <a:pt x="1920" y="384"/>
                </a:cubicBezTo>
                <a:cubicBezTo>
                  <a:pt x="1920" y="173"/>
                  <a:pt x="1748" y="0"/>
                  <a:pt x="1536" y="0"/>
                </a:cubicBezTo>
                <a:close/>
                <a:moveTo>
                  <a:pt x="307" y="623"/>
                </a:moveTo>
                <a:cubicBezTo>
                  <a:pt x="307" y="623"/>
                  <a:pt x="358" y="597"/>
                  <a:pt x="337" y="548"/>
                </a:cubicBezTo>
                <a:cubicBezTo>
                  <a:pt x="327" y="550"/>
                  <a:pt x="301" y="555"/>
                  <a:pt x="280" y="557"/>
                </a:cubicBezTo>
                <a:cubicBezTo>
                  <a:pt x="259" y="560"/>
                  <a:pt x="241" y="548"/>
                  <a:pt x="237" y="537"/>
                </a:cubicBezTo>
                <a:cubicBezTo>
                  <a:pt x="233" y="527"/>
                  <a:pt x="244" y="508"/>
                  <a:pt x="240" y="502"/>
                </a:cubicBezTo>
                <a:cubicBezTo>
                  <a:pt x="235" y="496"/>
                  <a:pt x="219" y="479"/>
                  <a:pt x="225" y="464"/>
                </a:cubicBezTo>
                <a:cubicBezTo>
                  <a:pt x="230" y="449"/>
                  <a:pt x="228" y="442"/>
                  <a:pt x="228" y="442"/>
                </a:cubicBezTo>
                <a:cubicBezTo>
                  <a:pt x="228" y="442"/>
                  <a:pt x="197" y="436"/>
                  <a:pt x="195" y="425"/>
                </a:cubicBezTo>
                <a:cubicBezTo>
                  <a:pt x="192" y="414"/>
                  <a:pt x="236" y="346"/>
                  <a:pt x="236" y="346"/>
                </a:cubicBezTo>
                <a:cubicBezTo>
                  <a:pt x="236" y="346"/>
                  <a:pt x="227" y="330"/>
                  <a:pt x="224" y="321"/>
                </a:cubicBezTo>
                <a:cubicBezTo>
                  <a:pt x="222" y="312"/>
                  <a:pt x="224" y="265"/>
                  <a:pt x="253" y="211"/>
                </a:cubicBezTo>
                <a:cubicBezTo>
                  <a:pt x="281" y="157"/>
                  <a:pt x="347" y="138"/>
                  <a:pt x="434" y="149"/>
                </a:cubicBezTo>
                <a:cubicBezTo>
                  <a:pt x="521" y="160"/>
                  <a:pt x="573" y="248"/>
                  <a:pt x="573" y="301"/>
                </a:cubicBezTo>
                <a:cubicBezTo>
                  <a:pt x="573" y="406"/>
                  <a:pt x="499" y="455"/>
                  <a:pt x="498" y="493"/>
                </a:cubicBezTo>
                <a:cubicBezTo>
                  <a:pt x="496" y="561"/>
                  <a:pt x="573" y="623"/>
                  <a:pt x="573" y="623"/>
                </a:cubicBezTo>
                <a:lnTo>
                  <a:pt x="307" y="623"/>
                </a:lnTo>
                <a:close/>
                <a:moveTo>
                  <a:pt x="883" y="1604"/>
                </a:moveTo>
                <a:cubicBezTo>
                  <a:pt x="883" y="1604"/>
                  <a:pt x="934" y="1579"/>
                  <a:pt x="913" y="1529"/>
                </a:cubicBezTo>
                <a:cubicBezTo>
                  <a:pt x="904" y="1531"/>
                  <a:pt x="877" y="1536"/>
                  <a:pt x="856" y="1539"/>
                </a:cubicBezTo>
                <a:cubicBezTo>
                  <a:pt x="835" y="1541"/>
                  <a:pt x="817" y="1529"/>
                  <a:pt x="813" y="1518"/>
                </a:cubicBezTo>
                <a:cubicBezTo>
                  <a:pt x="809" y="1508"/>
                  <a:pt x="820" y="1489"/>
                  <a:pt x="816" y="1483"/>
                </a:cubicBezTo>
                <a:cubicBezTo>
                  <a:pt x="811" y="1477"/>
                  <a:pt x="795" y="1460"/>
                  <a:pt x="801" y="1445"/>
                </a:cubicBezTo>
                <a:cubicBezTo>
                  <a:pt x="806" y="1430"/>
                  <a:pt x="804" y="1423"/>
                  <a:pt x="804" y="1423"/>
                </a:cubicBezTo>
                <a:cubicBezTo>
                  <a:pt x="804" y="1423"/>
                  <a:pt x="773" y="1417"/>
                  <a:pt x="771" y="1406"/>
                </a:cubicBezTo>
                <a:cubicBezTo>
                  <a:pt x="768" y="1395"/>
                  <a:pt x="812" y="1327"/>
                  <a:pt x="812" y="1327"/>
                </a:cubicBezTo>
                <a:cubicBezTo>
                  <a:pt x="812" y="1327"/>
                  <a:pt x="803" y="1311"/>
                  <a:pt x="800" y="1302"/>
                </a:cubicBezTo>
                <a:cubicBezTo>
                  <a:pt x="798" y="1293"/>
                  <a:pt x="800" y="1246"/>
                  <a:pt x="829" y="1192"/>
                </a:cubicBezTo>
                <a:cubicBezTo>
                  <a:pt x="857" y="1139"/>
                  <a:pt x="923" y="1119"/>
                  <a:pt x="1010" y="1130"/>
                </a:cubicBezTo>
                <a:cubicBezTo>
                  <a:pt x="1097" y="1141"/>
                  <a:pt x="1149" y="1229"/>
                  <a:pt x="1149" y="1282"/>
                </a:cubicBezTo>
                <a:cubicBezTo>
                  <a:pt x="1149" y="1388"/>
                  <a:pt x="1075" y="1436"/>
                  <a:pt x="1074" y="1474"/>
                </a:cubicBezTo>
                <a:cubicBezTo>
                  <a:pt x="1072" y="1542"/>
                  <a:pt x="1149" y="1604"/>
                  <a:pt x="1149" y="1604"/>
                </a:cubicBezTo>
                <a:lnTo>
                  <a:pt x="883" y="1604"/>
                </a:lnTo>
                <a:close/>
                <a:moveTo>
                  <a:pt x="1135" y="1026"/>
                </a:moveTo>
                <a:cubicBezTo>
                  <a:pt x="1082" y="999"/>
                  <a:pt x="1023" y="982"/>
                  <a:pt x="960" y="982"/>
                </a:cubicBezTo>
                <a:cubicBezTo>
                  <a:pt x="897" y="982"/>
                  <a:pt x="838" y="998"/>
                  <a:pt x="785" y="1026"/>
                </a:cubicBezTo>
                <a:lnTo>
                  <a:pt x="596" y="704"/>
                </a:lnTo>
                <a:cubicBezTo>
                  <a:pt x="694" y="639"/>
                  <a:pt x="759" y="530"/>
                  <a:pt x="766" y="406"/>
                </a:cubicBezTo>
                <a:lnTo>
                  <a:pt x="1154" y="406"/>
                </a:lnTo>
                <a:cubicBezTo>
                  <a:pt x="1161" y="530"/>
                  <a:pt x="1226" y="639"/>
                  <a:pt x="1324" y="704"/>
                </a:cubicBezTo>
                <a:lnTo>
                  <a:pt x="1135" y="1026"/>
                </a:lnTo>
                <a:close/>
                <a:moveTo>
                  <a:pt x="1459" y="623"/>
                </a:moveTo>
                <a:cubicBezTo>
                  <a:pt x="1459" y="623"/>
                  <a:pt x="1510" y="597"/>
                  <a:pt x="1489" y="548"/>
                </a:cubicBezTo>
                <a:cubicBezTo>
                  <a:pt x="1479" y="550"/>
                  <a:pt x="1453" y="555"/>
                  <a:pt x="1432" y="557"/>
                </a:cubicBezTo>
                <a:cubicBezTo>
                  <a:pt x="1411" y="560"/>
                  <a:pt x="1393" y="548"/>
                  <a:pt x="1389" y="537"/>
                </a:cubicBezTo>
                <a:cubicBezTo>
                  <a:pt x="1385" y="527"/>
                  <a:pt x="1396" y="508"/>
                  <a:pt x="1392" y="502"/>
                </a:cubicBezTo>
                <a:cubicBezTo>
                  <a:pt x="1387" y="496"/>
                  <a:pt x="1371" y="479"/>
                  <a:pt x="1377" y="464"/>
                </a:cubicBezTo>
                <a:cubicBezTo>
                  <a:pt x="1382" y="449"/>
                  <a:pt x="1380" y="442"/>
                  <a:pt x="1380" y="442"/>
                </a:cubicBezTo>
                <a:cubicBezTo>
                  <a:pt x="1380" y="442"/>
                  <a:pt x="1350" y="436"/>
                  <a:pt x="1347" y="425"/>
                </a:cubicBezTo>
                <a:cubicBezTo>
                  <a:pt x="1344" y="414"/>
                  <a:pt x="1388" y="346"/>
                  <a:pt x="1388" y="346"/>
                </a:cubicBezTo>
                <a:cubicBezTo>
                  <a:pt x="1388" y="346"/>
                  <a:pt x="1379" y="330"/>
                  <a:pt x="1376" y="321"/>
                </a:cubicBezTo>
                <a:cubicBezTo>
                  <a:pt x="1374" y="312"/>
                  <a:pt x="1376" y="265"/>
                  <a:pt x="1405" y="211"/>
                </a:cubicBezTo>
                <a:cubicBezTo>
                  <a:pt x="1433" y="157"/>
                  <a:pt x="1499" y="138"/>
                  <a:pt x="1586" y="149"/>
                </a:cubicBezTo>
                <a:cubicBezTo>
                  <a:pt x="1673" y="160"/>
                  <a:pt x="1725" y="248"/>
                  <a:pt x="1725" y="301"/>
                </a:cubicBezTo>
                <a:cubicBezTo>
                  <a:pt x="1725" y="406"/>
                  <a:pt x="1651" y="455"/>
                  <a:pt x="1650" y="493"/>
                </a:cubicBezTo>
                <a:cubicBezTo>
                  <a:pt x="1648" y="561"/>
                  <a:pt x="1725" y="623"/>
                  <a:pt x="1725" y="623"/>
                </a:cubicBezTo>
                <a:lnTo>
                  <a:pt x="1459" y="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3" name="ïşļïḓè"/>
          <p:cNvSpPr/>
          <p:nvPr/>
        </p:nvSpPr>
        <p:spPr>
          <a:xfrm>
            <a:off x="7096773" y="4087921"/>
            <a:ext cx="692747" cy="692747"/>
          </a:xfrm>
          <a:prstGeom prst="ellipse">
            <a:avLst/>
          </a:prstGeom>
          <a:solidFill>
            <a:srgbClr val="8321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4" name="isḻïḋè"/>
          <p:cNvSpPr/>
          <p:nvPr/>
        </p:nvSpPr>
        <p:spPr bwMode="auto">
          <a:xfrm>
            <a:off x="7315890" y="4307230"/>
            <a:ext cx="254513" cy="254129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5" name="îṥļíḋê"/>
          <p:cNvSpPr/>
          <p:nvPr/>
        </p:nvSpPr>
        <p:spPr>
          <a:xfrm>
            <a:off x="9683485" y="4087921"/>
            <a:ext cx="692747" cy="692747"/>
          </a:xfrm>
          <a:prstGeom prst="ellipse">
            <a:avLst/>
          </a:prstGeom>
          <a:solidFill>
            <a:srgbClr val="8321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6" name="î$liḓè"/>
          <p:cNvSpPr/>
          <p:nvPr/>
        </p:nvSpPr>
        <p:spPr bwMode="auto">
          <a:xfrm>
            <a:off x="9902601" y="4307249"/>
            <a:ext cx="254515" cy="254091"/>
          </a:xfrm>
          <a:custGeom>
            <a:avLst/>
            <a:gdLst>
              <a:gd name="T0" fmla="*/ 485 w 485"/>
              <a:gd name="T1" fmla="*/ 230 h 485"/>
              <a:gd name="T2" fmla="*/ 430 w 485"/>
              <a:gd name="T3" fmla="*/ 175 h 485"/>
              <a:gd name="T4" fmla="*/ 406 w 485"/>
              <a:gd name="T5" fmla="*/ 175 h 485"/>
              <a:gd name="T6" fmla="*/ 462 w 485"/>
              <a:gd name="T7" fmla="*/ 119 h 485"/>
              <a:gd name="T8" fmla="*/ 405 w 485"/>
              <a:gd name="T9" fmla="*/ 62 h 485"/>
              <a:gd name="T10" fmla="*/ 327 w 485"/>
              <a:gd name="T11" fmla="*/ 62 h 485"/>
              <a:gd name="T12" fmla="*/ 310 w 485"/>
              <a:gd name="T13" fmla="*/ 79 h 485"/>
              <a:gd name="T14" fmla="*/ 310 w 485"/>
              <a:gd name="T15" fmla="*/ 0 h 485"/>
              <a:gd name="T16" fmla="*/ 230 w 485"/>
              <a:gd name="T17" fmla="*/ 0 h 485"/>
              <a:gd name="T18" fmla="*/ 175 w 485"/>
              <a:gd name="T19" fmla="*/ 55 h 485"/>
              <a:gd name="T20" fmla="*/ 175 w 485"/>
              <a:gd name="T21" fmla="*/ 79 h 485"/>
              <a:gd name="T22" fmla="*/ 119 w 485"/>
              <a:gd name="T23" fmla="*/ 23 h 485"/>
              <a:gd name="T24" fmla="*/ 62 w 485"/>
              <a:gd name="T25" fmla="*/ 80 h 485"/>
              <a:gd name="T26" fmla="*/ 62 w 485"/>
              <a:gd name="T27" fmla="*/ 158 h 485"/>
              <a:gd name="T28" fmla="*/ 79 w 485"/>
              <a:gd name="T29" fmla="*/ 175 h 485"/>
              <a:gd name="T30" fmla="*/ 0 w 485"/>
              <a:gd name="T31" fmla="*/ 175 h 485"/>
              <a:gd name="T32" fmla="*/ 0 w 485"/>
              <a:gd name="T33" fmla="*/ 255 h 485"/>
              <a:gd name="T34" fmla="*/ 55 w 485"/>
              <a:gd name="T35" fmla="*/ 310 h 485"/>
              <a:gd name="T36" fmla="*/ 79 w 485"/>
              <a:gd name="T37" fmla="*/ 310 h 485"/>
              <a:gd name="T38" fmla="*/ 23 w 485"/>
              <a:gd name="T39" fmla="*/ 366 h 485"/>
              <a:gd name="T40" fmla="*/ 80 w 485"/>
              <a:gd name="T41" fmla="*/ 423 h 485"/>
              <a:gd name="T42" fmla="*/ 158 w 485"/>
              <a:gd name="T43" fmla="*/ 423 h 485"/>
              <a:gd name="T44" fmla="*/ 175 w 485"/>
              <a:gd name="T45" fmla="*/ 406 h 485"/>
              <a:gd name="T46" fmla="*/ 175 w 485"/>
              <a:gd name="T47" fmla="*/ 485 h 485"/>
              <a:gd name="T48" fmla="*/ 255 w 485"/>
              <a:gd name="T49" fmla="*/ 485 h 485"/>
              <a:gd name="T50" fmla="*/ 310 w 485"/>
              <a:gd name="T51" fmla="*/ 430 h 485"/>
              <a:gd name="T52" fmla="*/ 310 w 485"/>
              <a:gd name="T53" fmla="*/ 406 h 485"/>
              <a:gd name="T54" fmla="*/ 366 w 485"/>
              <a:gd name="T55" fmla="*/ 462 h 485"/>
              <a:gd name="T56" fmla="*/ 423 w 485"/>
              <a:gd name="T57" fmla="*/ 405 h 485"/>
              <a:gd name="T58" fmla="*/ 423 w 485"/>
              <a:gd name="T59" fmla="*/ 327 h 485"/>
              <a:gd name="T60" fmla="*/ 406 w 485"/>
              <a:gd name="T61" fmla="*/ 310 h 485"/>
              <a:gd name="T62" fmla="*/ 485 w 485"/>
              <a:gd name="T63" fmla="*/ 310 h 485"/>
              <a:gd name="T64" fmla="*/ 485 w 485"/>
              <a:gd name="T65" fmla="*/ 230 h 485"/>
              <a:gd name="T66" fmla="*/ 243 w 485"/>
              <a:gd name="T67" fmla="*/ 343 h 485"/>
              <a:gd name="T68" fmla="*/ 143 w 485"/>
              <a:gd name="T69" fmla="*/ 243 h 485"/>
              <a:gd name="T70" fmla="*/ 243 w 485"/>
              <a:gd name="T71" fmla="*/ 143 h 485"/>
              <a:gd name="T72" fmla="*/ 343 w 485"/>
              <a:gd name="T73" fmla="*/ 243 h 485"/>
              <a:gd name="T74" fmla="*/ 243 w 485"/>
              <a:gd name="T75" fmla="*/ 343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5" h="485">
                <a:moveTo>
                  <a:pt x="485" y="230"/>
                </a:moveTo>
                <a:cubicBezTo>
                  <a:pt x="485" y="200"/>
                  <a:pt x="460" y="175"/>
                  <a:pt x="430" y="175"/>
                </a:cubicBezTo>
                <a:lnTo>
                  <a:pt x="406" y="175"/>
                </a:lnTo>
                <a:lnTo>
                  <a:pt x="462" y="119"/>
                </a:lnTo>
                <a:lnTo>
                  <a:pt x="405" y="62"/>
                </a:lnTo>
                <a:cubicBezTo>
                  <a:pt x="384" y="41"/>
                  <a:pt x="349" y="41"/>
                  <a:pt x="327" y="62"/>
                </a:cubicBezTo>
                <a:lnTo>
                  <a:pt x="310" y="79"/>
                </a:lnTo>
                <a:lnTo>
                  <a:pt x="310" y="0"/>
                </a:lnTo>
                <a:lnTo>
                  <a:pt x="230" y="0"/>
                </a:lnTo>
                <a:cubicBezTo>
                  <a:pt x="200" y="0"/>
                  <a:pt x="175" y="25"/>
                  <a:pt x="175" y="55"/>
                </a:cubicBezTo>
                <a:lnTo>
                  <a:pt x="175" y="79"/>
                </a:lnTo>
                <a:lnTo>
                  <a:pt x="119" y="23"/>
                </a:lnTo>
                <a:lnTo>
                  <a:pt x="62" y="80"/>
                </a:lnTo>
                <a:cubicBezTo>
                  <a:pt x="41" y="102"/>
                  <a:pt x="41" y="137"/>
                  <a:pt x="62" y="158"/>
                </a:cubicBezTo>
                <a:lnTo>
                  <a:pt x="79" y="175"/>
                </a:lnTo>
                <a:lnTo>
                  <a:pt x="0" y="175"/>
                </a:lnTo>
                <a:lnTo>
                  <a:pt x="0" y="255"/>
                </a:lnTo>
                <a:cubicBezTo>
                  <a:pt x="0" y="286"/>
                  <a:pt x="25" y="310"/>
                  <a:pt x="55" y="310"/>
                </a:cubicBezTo>
                <a:lnTo>
                  <a:pt x="79" y="310"/>
                </a:lnTo>
                <a:lnTo>
                  <a:pt x="23" y="366"/>
                </a:lnTo>
                <a:lnTo>
                  <a:pt x="80" y="423"/>
                </a:lnTo>
                <a:cubicBezTo>
                  <a:pt x="102" y="445"/>
                  <a:pt x="137" y="445"/>
                  <a:pt x="158" y="423"/>
                </a:cubicBezTo>
                <a:lnTo>
                  <a:pt x="175" y="406"/>
                </a:lnTo>
                <a:lnTo>
                  <a:pt x="175" y="485"/>
                </a:lnTo>
                <a:lnTo>
                  <a:pt x="255" y="485"/>
                </a:lnTo>
                <a:cubicBezTo>
                  <a:pt x="286" y="485"/>
                  <a:pt x="310" y="460"/>
                  <a:pt x="310" y="430"/>
                </a:cubicBezTo>
                <a:lnTo>
                  <a:pt x="310" y="406"/>
                </a:lnTo>
                <a:lnTo>
                  <a:pt x="366" y="462"/>
                </a:lnTo>
                <a:lnTo>
                  <a:pt x="423" y="405"/>
                </a:lnTo>
                <a:cubicBezTo>
                  <a:pt x="445" y="384"/>
                  <a:pt x="445" y="349"/>
                  <a:pt x="423" y="327"/>
                </a:cubicBezTo>
                <a:lnTo>
                  <a:pt x="406" y="310"/>
                </a:lnTo>
                <a:lnTo>
                  <a:pt x="485" y="310"/>
                </a:lnTo>
                <a:lnTo>
                  <a:pt x="485" y="230"/>
                </a:lnTo>
                <a:close/>
                <a:moveTo>
                  <a:pt x="243" y="343"/>
                </a:moveTo>
                <a:cubicBezTo>
                  <a:pt x="187" y="343"/>
                  <a:pt x="143" y="298"/>
                  <a:pt x="143" y="243"/>
                </a:cubicBezTo>
                <a:cubicBezTo>
                  <a:pt x="143" y="187"/>
                  <a:pt x="187" y="143"/>
                  <a:pt x="243" y="143"/>
                </a:cubicBezTo>
                <a:cubicBezTo>
                  <a:pt x="298" y="143"/>
                  <a:pt x="343" y="187"/>
                  <a:pt x="343" y="243"/>
                </a:cubicBezTo>
                <a:cubicBezTo>
                  <a:pt x="343" y="298"/>
                  <a:pt x="298" y="343"/>
                  <a:pt x="243" y="3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7" name="íSḻïďe"/>
          <p:cNvSpPr/>
          <p:nvPr/>
        </p:nvSpPr>
        <p:spPr>
          <a:xfrm>
            <a:off x="1923347" y="1254251"/>
            <a:ext cx="3075283" cy="2070384"/>
          </a:xfrm>
          <a:prstGeom prst="rect">
            <a:avLst/>
          </a:prstGeom>
          <a:solidFill>
            <a:srgbClr val="832117">
              <a:alpha val="90000"/>
            </a:srgbClr>
          </a:solidFill>
        </p:spPr>
        <p:txBody>
          <a:bodyPr wrap="none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31"/>
          <p:cNvSpPr txBox="1"/>
          <p:nvPr/>
        </p:nvSpPr>
        <p:spPr>
          <a:xfrm>
            <a:off x="8962967" y="4947852"/>
            <a:ext cx="21337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应用场景适应性强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北邮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+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北航操场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39"/>
          <p:cNvSpPr txBox="1"/>
          <p:nvPr/>
        </p:nvSpPr>
        <p:spPr>
          <a:xfrm>
            <a:off x="6268613" y="4947852"/>
            <a:ext cx="21337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操作简便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语音操控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+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小程序</a:t>
            </a:r>
          </a:p>
        </p:txBody>
      </p:sp>
      <p:sp>
        <p:nvSpPr>
          <p:cNvPr id="25" name="文本框 42"/>
          <p:cNvSpPr txBox="1"/>
          <p:nvPr/>
        </p:nvSpPr>
        <p:spPr>
          <a:xfrm>
            <a:off x="3789542" y="4947852"/>
            <a:ext cx="21337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搭载可穿戴设备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心率检测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45"/>
          <p:cNvSpPr txBox="1"/>
          <p:nvPr/>
        </p:nvSpPr>
        <p:spPr>
          <a:xfrm>
            <a:off x="1202829" y="4947852"/>
            <a:ext cx="2241423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迎合用户需求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陪跑</a:t>
            </a:r>
          </a:p>
        </p:txBody>
      </p:sp>
      <p:sp>
        <p:nvSpPr>
          <p:cNvPr id="30" name="文本框 49"/>
          <p:cNvSpPr txBox="1"/>
          <p:nvPr/>
        </p:nvSpPr>
        <p:spPr>
          <a:xfrm>
            <a:off x="2058074" y="1583638"/>
            <a:ext cx="2805828" cy="12150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4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开创陪伴式</a:t>
            </a:r>
            <a:endParaRPr lang="en-US" altLang="zh-CN" sz="3200" b="1" dirty="0" smtClean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  <a:p>
            <a:pPr algn="ctr">
              <a:lnSpc>
                <a:spcPct val="114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科学跑步方式</a:t>
            </a:r>
            <a:endParaRPr lang="en-US" altLang="zh-CN" sz="3200" b="1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979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43892"/>
            <a:ext cx="12192000" cy="2327563"/>
          </a:xfrm>
          <a:prstGeom prst="rect">
            <a:avLst/>
          </a:prstGeom>
          <a:solidFill>
            <a:schemeClr val="bg1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6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71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6" y="0"/>
            <a:ext cx="4871544" cy="6858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832117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6021" y="2006846"/>
            <a:ext cx="31005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1. </a:t>
            </a:r>
            <a:r>
              <a:rPr lang="zh-CN" altLang="en-US" sz="2800" b="1" dirty="0">
                <a:solidFill>
                  <a:schemeClr val="bg1"/>
                </a:solidFill>
              </a:rPr>
              <a:t>项目背景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及介绍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96020" y="2985025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思路与架构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96020" y="3963204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成果展示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17" name="组合 43"/>
          <p:cNvGrpSpPr/>
          <p:nvPr/>
        </p:nvGrpSpPr>
        <p:grpSpPr>
          <a:xfrm>
            <a:off x="1072068" y="1847086"/>
            <a:ext cx="2727438" cy="3163828"/>
            <a:chOff x="4894480" y="1683657"/>
            <a:chExt cx="2403040" cy="2787526"/>
          </a:xfrm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六边形 17"/>
            <p:cNvSpPr/>
            <p:nvPr/>
          </p:nvSpPr>
          <p:spPr>
            <a:xfrm rot="5400000">
              <a:off x="4702237" y="1875900"/>
              <a:ext cx="2787526" cy="2403040"/>
            </a:xfrm>
            <a:prstGeom prst="hexagon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六边形 18"/>
            <p:cNvSpPr/>
            <p:nvPr/>
          </p:nvSpPr>
          <p:spPr>
            <a:xfrm rot="5400000">
              <a:off x="4960530" y="2098567"/>
              <a:ext cx="2270940" cy="1957706"/>
            </a:xfrm>
            <a:prstGeom prst="hexagon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0" name="文本框 37"/>
          <p:cNvSpPr txBox="1"/>
          <p:nvPr/>
        </p:nvSpPr>
        <p:spPr>
          <a:xfrm>
            <a:off x="1526722" y="3593131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rgbClr val="832117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2800" dirty="0">
              <a:solidFill>
                <a:srgbClr val="832117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文本框 38"/>
          <p:cNvSpPr txBox="1"/>
          <p:nvPr/>
        </p:nvSpPr>
        <p:spPr>
          <a:xfrm>
            <a:off x="1642139" y="2785262"/>
            <a:ext cx="158729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 dirty="0" smtClean="0">
                <a:solidFill>
                  <a:srgbClr val="8321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 录</a:t>
            </a:r>
            <a:endParaRPr lang="zh-CN" altLang="en-US" sz="4800" b="1" dirty="0">
              <a:solidFill>
                <a:srgbClr val="83211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>
            <a:spLocks noChangeArrowheads="1"/>
          </p:cNvSpPr>
          <p:nvPr/>
        </p:nvSpPr>
        <p:spPr bwMode="auto">
          <a:xfrm>
            <a:off x="1581677" y="1568303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3" name="直接连接符 9"/>
          <p:cNvCxnSpPr/>
          <p:nvPr/>
        </p:nvCxnSpPr>
        <p:spPr>
          <a:xfrm>
            <a:off x="5813114" y="3229303"/>
            <a:ext cx="4966255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1"/>
          <p:cNvSpPr txBox="1">
            <a:spLocks noChangeArrowheads="1"/>
          </p:cNvSpPr>
          <p:nvPr/>
        </p:nvSpPr>
        <p:spPr bwMode="auto">
          <a:xfrm>
            <a:off x="2065734" y="4305976"/>
            <a:ext cx="3466906" cy="5843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379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93606" y="2358396"/>
            <a:ext cx="57150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b="1" dirty="0">
                <a:solidFill>
                  <a:schemeClr val="bg1"/>
                </a:solidFill>
              </a:rPr>
              <a:t>项目背景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及介绍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04519" y="3309123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创意来源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6204519" y="3683555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项目简介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466" y="2695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 smtClean="0">
                <a:solidFill>
                  <a:srgbClr val="832117"/>
                </a:solidFill>
              </a:rPr>
              <a:t>项目背景</a:t>
            </a:r>
            <a:endParaRPr lang="zh-CN" altLang="en-US" sz="3200" b="1" dirty="0">
              <a:solidFill>
                <a:srgbClr val="832117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0289" y="4448124"/>
            <a:ext cx="3314783" cy="175432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/>
              <a:t>心率在跑步过程中反映了跑步的强度、能量代谢、氧气消耗等多项指标。心率作为跑步计量标准，可使跑步锻炼更科学化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45956" y="4448124"/>
            <a:ext cx="3517816" cy="175432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zh-CN" dirty="0" smtClean="0"/>
              <a:t>拖延症是</a:t>
            </a:r>
            <a:r>
              <a:rPr lang="zh-CN" altLang="zh-CN" dirty="0"/>
              <a:t>令当代人头痛的重要问题之一，许许多多人们想跑步想锻炼，却找不到伙伴，找不到锻炼的</a:t>
            </a:r>
            <a:r>
              <a:rPr lang="zh-CN" altLang="zh-CN" dirty="0" smtClean="0"/>
              <a:t>方法</a:t>
            </a:r>
            <a:r>
              <a:rPr lang="zh-CN" altLang="en-US" dirty="0" smtClean="0"/>
              <a:t>。这时候需要一个领跑者、一个督促员。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25207" y="4448123"/>
            <a:ext cx="3223847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/>
              <a:t>人们渴望能够得到陪伴，</a:t>
            </a:r>
            <a:r>
              <a:rPr lang="zh-CN" altLang="en-US" dirty="0"/>
              <a:t>陪伴</a:t>
            </a:r>
            <a:r>
              <a:rPr lang="zh-CN" altLang="en-US" dirty="0" smtClean="0"/>
              <a:t>式的跑步会使人更有干劲、更能坚持。</a:t>
            </a:r>
            <a:endParaRPr lang="zh-CN" altLang="en-US" dirty="0"/>
          </a:p>
        </p:txBody>
      </p:sp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FN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2DFGKXFJiu88YMUmKXFGKAExRilxS4oATFApcUUAJiiloxQAlFLijFFwExRilooASilooEJRS0GgBtLRRQAlFLRTASil4pKACkpcUYoAKSlooASilooEJRS0UAJRS0UAJRS0UDEopaKAEopaKAExRilooAbRTsUmKBCUUuKTFMApMUtFACYpMU6kxQAlJS4oxTASlpcUmKAEopcUYoASilxRigAxRRiigYmKMUuKMUAJiilooAzJfEdkk4iEqlvQc1NHrEDsfmrzSx026g1PcxJB61vvKYZMHOMVyzrNP3T04YWFtTtE1GB+jipxOjdCOa4bz8qCGNS2dzO90MOdq+9L2/dA8FF7M7gEGlrOsbppPlatIc1rGSkro4qtJ05WYlGKWlqjOw3FFOxRigLDaKdiigBuKMU6koASjFLSUCEopap6pqdto+mzX92+2GFcn39hRsFrliWWOCJpZpEjjUZLO2APxrJufFeg2hxLqlvnPO1t2PrivGfEXifV/G+oLBFG8VirZigVuv+03qazH0yazuDFcoywOfmJUnaT71yzxSTsj0aWXylHmkfRltdW97brcWkyTQv8AdeNsg1LXz1putaz4NmLQXBETYYo3Mbj3Hr7jmvd9F1SHW9GtNSgIMc8YbA7HoR+ByK2p1VM5q+HdJ+RepOlLRWpzBRSijFACYoxRilxQA2ilooASilooASilooASilooAKMUUUAGKMUUUAFGKXFJigYlFLRQISjFLRQA3FGKWimA2lxS4pKAEopcUYpgJikpaKBCUYpaKAEopaKBiUUtFACUUtFACbaKWigDkY0BfdjmnTWyyL05qXb5UQbilOTGHxxXk8x9E4mS9rImFU8Ves4vKXcRyRzUyne2Ov1qzGAvBFEpMEkTwMQuRwRWvay+Ygz1rDMuDgVatLjbLgng1ph5uMrPZmGJpqcNN0bdFIjBhwadiu48iwlFLikxQIKKWkoAMUmKWigBKSlooEJXF/FW6Nt4Cu8f8tZI4/wLc/yrta81+M9w6+HLGzRQRcXO5mPbaOn6/pU1HaLNaEb1Ejk/hzbT/b/PQRupGCHHT6V7I9pZXlo0VzaRSAivB/DWmavqDiOzjaDYB+981lI/IV6rJpmvTeGI1t71BeKSGYE5fHvXizTU7n08WnBI4LxroSaLemMKW024QvGrc+WR1ANdb8KbqJNIn09HJVH8xATnAPXFNk03VNX8PSQarZKhh+dJBcGTJHXIZQRxmuD0HULXwna+bdzXMU7zMIpI0+UAH1zz9K3w9RxlZnLjKSnT0PoCisnQL+bUtLgvFuLe6hlGRInFa9eqpXPnZRs7CYopaMUxCUUtFACUUtFACUUtFACYoxS0hoAKKKKYBRRRSAKKX8KKAEopaKAEopaKAExRiloxQAhpMUtFMBMUmKWigBKKWimA00YpaKAExSYpccUuKBCYoxRRQOwlGKWigBKXFFFABiiiigVjlnYyhVB4qxPtFltHXFJPCIRvJFZF1qWwkdq8dRctj6VySRoaepxucVoyRjYTWdYXSSRBgOK01kWRAM0pXTDdFbyjjOKQqysCOtaIjBjHtVKRsyjjgUKTZLRbtbmRcKwyPWtSKUMKoQKoUNU6uo5zitoYpxdpao56mEjNXWjLtGKgS4TOM1MHB6Gu2FSM1dHnVKM6e4tFLSVRiJijFLRTASiloxQIbXG/EvRZ9X8Mq9tH5k1pMJto6lejAfhz+FdnikIBByMg9qmS5lYuEnCSkjyrwxr6W+nPZIgEgU7P9o445rZ8K3Xie42/bLe1trbzCSJH/eY9gP61xPizRX0LWbi1UnyJ8vEVODsJ6e2Olb/h/wANebaxS3FkIogA3mG+ZmP0A/xryakUm7n09GSnG6Z2Gt6vJDYSrIQFVSXfsqgcmvnbxfrq6/c2lhpkR+ywZ27VwZHY8tj34r0vx7rjReHtQt7NvMkKBGI/hVjjH161xHgXwzZavE9wt9OmrwNuS2RANoByCT3zVYeHM+YwxdT2a5dj3jwXon/CP+EtP05m3SRx5kP+0eSPwzit+uX0fxLNBBHba/brZXQ435+R/f0H5100Usc6CSKRXQ9GU5FepFq1kfPTUr3Y7FGKWlxVEDcUYp2KKAG0UtGKYCYoxS0YoAbijFLRQAlFLRQAlFLiigQlFLSYoAKKMUtAxKKWigBKKWlxQA2jFLRQAmKTFLilxQA2kxTqMUxDcUYpaMUANxRS0UAJRS0UAJRS0UDEopaMUwEopcUUgPNtQ8QteXQgj+7nmmT7fKBaqzWAilWXGB2q2IxcQHOa4Xyq1j3Fd7l/TpEFsORWjGxCblNcrdzNY2fynmtfRbw3Fou48kVEoacxUZa2Ogt7rcMNUdzIqsDnioVGG4rOvJZJLlYwTislHUtuxufa1WHO7AFUZNUTJUPWDq+oyQbIUP3uKgSNiikMSTVqlpdk8+tjqIdQUDcXOKtQ6oGbCPmualDJZnB5xVXSJZBMd3IzQoW95FN3dmd/FqQHD8Vcju4nAwwrl/MPFIZXU5QkVrDEPaRzVMHB6rQ7AEMMiiuettWaJcSZ+tOfXlMgVea6VUg1e5wvDVFK1jfoqta3aToCDTry6SztjM4J5wqjqx7AU20ldmPJLm5bak9NZlRSzEBRySTwK878U+IfEy6dLc2INlHG2HCRhm2+u45/QV5bqGv+INYdrWfUL65jHzFNxIPrkCsJYmCjzI3qYWdNXmdr8TdZ03UtQs10+6Sea3DrKY+QMkcZ6HvXM2eo6gyJa27MWkO1EUnkn2rmrR3AVWXDegHU16v4G8LXUV3FqN7bNEuD5SuMN/vYrixLu7s9zBP2UOU0v+FfrP4W/s9pwL2RxPJMeQXA4B9hk/zrz2XRdY8IeJItSNnKYHwLg2jb/LweWGPpnB+le+3EiWNk0nfGBn1rnNIUXesAyjIALGuaNeVNpLqcGNxH72NJat7m5pciXmmQyOy3CyIGDlOHB74q5FDFAu2GKONfRFAH6VBKViIjX92o9OKcJjG6qzbkbgN6V6VPGQk7NWMauX1Ix5ou6LNFApa7TzwxSUvaigBKKWigBKKWigQlFGKXFAWG0UtFAWEoxS0UAJijFLRQITFGKXFFACYopaKAEopaKBiUYpaKAExSU6jFMQ3FJTqSgLCUlOpMUAJSYp2KSmAYpKWigBKXFFLQA2ilooAMUUYooA4CeyunjQBOnpV6208/ZgSMH0rqYbZGQfIKimtGzhQAK8f2jeh9FZHnWvWjiI7RkCnaIWjgQdK6HUrUeeEIBB60220pETIGPpW/tPcsZqHvXJo2woOe1ZV/dJaP5jGr2DHNszWNr1jJcFQpO0HNKmk5alVHpoRQoNSk85hwDkZqwqYO3pil0qExKIyKvSWZ5ZT1qpSs7EpXRTugTbYB5qtp8wiJ34HNSzhxwTVCUNjavWqirqxLbTubFzq8MKfeH51YsrsXabh0rk10yWaYGQkiuk0qJrZghHFKcIxWg4zcnqXZmKdqYIS67xViaPdzipUGyHBFYtmiJtMZoXHzcelZvxK1Gex0bTri2fBW659/kb/69XI3HQVgfEDfc+FyM58mZZPw5U/zq1U9xxZlKknUjNdB2h+JU1PTyZVzhdsit0PrUNgIUuY9iKkecAAcAf5NcRoOqRQQTWwb947DArtrOECJWmcRqR3615OI91qKPLzqu3UhBdNTcsPD9jp+oC6Swh8zORIE5rpjNvZZDkFe9cxFrBt4RGkzuo6blB/nTJNY85SshkIPYcVPtPM7f7cw/Ldr3i7rOqfanEMbZRDyfU1Bot2trq0LScI+UJPYnpVWMW0v3ZCh/wBqorm3kjQt1HUMp6Vm3Lm5zwpYmcqvt3vc7LUpI9obOOcVBG/mwFc9uDXl3ibxLqljBAyPuiL7GJ/MfiMH8DXceHr4ahpsMwOdyA1u725j7bDzhVoxnB6M6mzlM1uCfvKdp+tWKy9Ok23TxHowyPqK1K9zC1PaUk2fO42j7Ks4rYKKKK6DlFopRSYoGJRRRQIKKKM0AFHFRS3EcSlmYcVi3HiKESGNG3N7U3orsqMHJ2ibxYetN3qe/Ncyup3EjEngVKl3LnO+ud4mCdjsWBm1ds6Mc0Vkw6jtGH/OrK6jE38QrSNWEtmYTw1SPQu0VClzG/QipgQRwa0uYuLW4UUtFAhKMUtFACUpFFFIBMUUtFMBKSnYpMUCEpDTsUYoAbikp2KTFMQlFLRQMSilooEJRS4ooGJRRiigQwXMdvbF3IAArEfxDFcOyRHOO9V7zUIp7TaW+VhXNl47aT5OhPWvLhC61PfbszfuJhIdx5NSQy/u+etZ1u4cA5yDVr7vPRRTa6BdiyQ5k8yq90RsyavKyyJkVRuyD8tEdwb0ILUAN71duHEcOSe1V4IiOaq6stxJFtjyKdrsL2Rl3t7+846U6KWLZuJGQKxL7zY1w2SScU+xtppI+ScH1rq9mlG9zBTuzorO4iuJcL2rYSMKQcc1g6XafZpOvJ610SNxzXNU0ehtHbUvxeW6gGluLcGH5elUPMYHjirEd25Xaaxa6loz3k8o4qhrJW60C+Q85hb9Bn+lW71SHLY61TuQP7MugcAGF/5VpbQm+p49aXIs703GATGMgHua6nTPEpuv9a2X7kmuGaUfaSucgjFNV2hfcjYPtXJVpKT13PLzKiqlTU9YXUQ+0LyTwKkuZbu0QtcW00Sg43OhAz9a4jw9rd1DfwOlqk5Un/Wj9306k9K9k0TXV1GUWlxc2Llo+YYssPccjFc6oK2pjhMnVeEpOVmjlbTUVfvWkl4yDg5U/wAPrU/iHwe5U3mhIiSjlrbOEf8A3fQ/pXLwalfROYLnSZIZlOMTvsz9CRisZU3HVHFisvrYZ+Xcs+LLWO88N3jwjDbN5B9RzR4C1OezMVheKUZ4klQH0YZFJcXc9xY3KS2UsIMTIcsrKeOxB/pVjxbYNpdro+sQAgQKlvKR6bfl/qK2oJuLTPayCq/eps9CLbJI515wc4HethWDqGU5B5Brk9G1OO/sEIbORW/pkm+EoeqHH4V35fUtJwO7NaF4Koumheo70GivVPBHUUUvSkMSo3lROrAVHPewwKS7DgV59rOrz3l3J5UzxgnChaJNR1ZpTpuo7I7qbU7eEfNIv51gar4n8tWFrhz9a5mOGeUfO7O3qTVa6jmgIJXIFZPEa2idMcIl8RoC/wBR1DmR9insKlgiEDZPJNVYLgmLI605Z2kfqcVzzlKT1OyEYw+E11lUjrUL6lHE20tVLz+GAPIFche3co1Q4Y7amFHmZUqljuTqoY7VPNWYrohcsa5GydmkVjnHeuiXdLGAOuKUoW0GpX1L51DawwSPpV2DXPLCh+RnrXPeUwPzfjUAkzLtHODThKUXoyJxjNWkj0q3lE0Qcd6lrC0e/UQrGxwwraE8Z713xlzK6PJqQcJWZJijFAIPSlxTIEoxS4ooATFGKWigBtFOxSYoEJSU6kNMBKMUtJQAhoxS0YoATFFLijFACUYpcUYoATFFLiigR5fcx3AjjiCMccEimGze4G0ZyK7dBbeUxcDNY4EQuXKdM156qPse3ylXTrSZAAw4Fad9EY9OdgPmxVi0lQdQKfe7ZYGQHrWblqaW0Oe025k8jLZ69TUdzcHzsgfhV9LZLeAjFZMkqRyFnPGK1Vm7mbZrwTp5GW7CoJrtGbYpHNZP9pJL8iHtjipYtocHPNHJbVlc1ylq1v8AvlG3rShlt4R0zird+pk+bsK5ue4k+1bCcL71tBOSsZytHU6KzdnQv+tatvch+CRXM2upRhhEpFaisVIcVnOGupUZG4QMZFCOBn1qvbzCSPg1I/yr1rK3Qu5HdSBuM1yXjzVTp3hzyIn2zXbbOOoQcsf5D8a37qcLnJrz7xxZapfSw3EdnO9okZAkVCVGOSeOlWkluSrvY4CIn7QhJ4DV1Gk6PBMwlmZpcH7iLx+JNY+n6dNe3SQQoWdiAK3i7aNeyWck0jyRttCRLgfUmufEp2904MxjLlTidrZW1utuEjiCDHb/AArVsNXg0u6ikmnvzHgo6m3TaPfK1xLeKLXTkXzA7uRnYnUfWruleNdPv7gQTRtas33WdgVP49q4Ie0gm7XR5+CxWIwik4xumepQeItHlXfFqluQOu5gpFXTf6bdQ/LdW0y9OHDc1wpihc/chkPvg1n6qtska/aNPBUnAeKRVYfQcZpKqnpY9KGewm0pQ/E7ibRdKuIyvlCMN/zzOP8A61S6tpkGr6LPpkkoWOVNu7GSpByD9QRXla6tqtrII7C5u5oycLHPE2foD3q3F44vInMV1CVdeGHQj8KuKmtYnr4aWFqe/SVvlY6/R/DE2ihUj1MSxr2aPH9a6KzvFt7sgt8rDH4151F4zSRgGcjNb1pqtvdQM6zAuBleeaqjKUKilY6sRGNWlKLZ6EkyuMgimyXkEIO5xke9cFfeJm020aRWBbBwK4O+8U6heyMzTMFPZeK+hpPnV7HzFShySsmesal41sLFypkViOMCsW9+I1uISYMscV5NNcNKSzMSxNImZBjNb8ttRKnHqdJqPjG/vXI3lFJ6CpLa+EoUmT5/rXPRWbzNtH51pWumtFjc1Y1VF7nRTvHRI7nSpc7d3JNalxaJOp4rA05X2g7ug4raiuWDbPavMkrPQ7ou61Me7tJLU5jXiq9rL5sh7HuK6Mxeerbu1Z62CiZivBqlLTUlrsZ75jDntiubWI3FzI5HANdobcMSpHWsu60z7PveMdRWkJpEyVyvp8e9se9dLarswGrB0fDTEY5962ZWZJV7Z4qJ7jjsT3EYCM3tWXa/8tHYd62lj8yJgfSqcUCKzoahPQrqW7Rw8W4cEdDVwvOpDBzVONRGgC9qsJP8oBoTcXoJpSRpR6nJGnzDPuKuQ6qjY3HH1rCEu84FMmZl4FbKvNGMsNBnXRXCS9CKlrB0ZizHB4rfFdMZcyucFWnyS5RMUYpaKozEoowKXFACUlLRQIbRSkUUwG0UtFMQlApaKAExRS0UAJRS8elFAHICTzI2XOKyoYZVuXO4lSa2I4fMhbb1NVZDHYwSGRhn1NeapHuJXKs2oCIiNW+Y1oRswtt7ntmsHRrY6hdy3RBKA4Wul8oSQMmOAMUTsnYqO1zh9c8RtBcGKPPHvXOT61PdMEXIzVzxNpb2960igkMay9LtWnvBxwtenSjTVPmOCcpudje0bEZHmHluea31jAPmCsMxbLlE6YrbVwsXzNgVzVNXc3jorE7SL5Rz6VyN/IHuG2fStDUNUVEKIRWZY20l5cBuevSqpx5VzMU5czsi1pOjyh/Pck5ro9uI9p4NTxxCG2Ve9VpdzMMVlKbm7stRUVYntXEPBPFXJXDR5HSqRi3Re+Kkt8+WVftWbKuZd60vmbo7Z7nZ8zRI20sB1xWlp3jPRNQhWWGWC1aOIxG0nO1WyfX8/wA65zxRZ3N3aD7IjtIj7tqHBxXN+HtF1CfVlR7eWOIA+c8kYwF9OR1NRVi5M3oTjFXZ0mjaZBp9zceTGoUu2H9s9vauP8XTlPElxsZ1XYgfyzgnj/8AVXd3UwhmMYwABzXl+tXLXer3EsmQjtnbnnA6U6yXKjz8TJSVjMcOwMjc5OMk1GKkdtzcKFXsKZtrBHPbQ6WHxldLarDcWltOyjAkdfmP1xWFeXs15cmWR/oo6L9B2qFELOEQFmPQAZJrWh8La1OodLCUAjjdhT+RrO0I67GPJTpu+waX4n1TS5F8q5Z4xj93ISR/9b8K9Nu4rPW7SG7ZEfzY1cMBzyM9eteW3GgaragtNp9wqjqwQkfmK67wfq4Ng9hMQGg5QH+76fga2oON9Op04aUU3y9S9J4fslXJ8wfRqqxm20ktIjszkYGewqzqWsRopVDz7Vgxq11Lvds5Nd8MPH4pI6J15W5UyW71GW8JDZCVSZ1UYFXLxBGMDisx25rtglbQ5pN9RScmpYGO4YFV81LHJsYEDJq2Sjat5Wjx8pBNbIYbBg1iwSDyfMfk4pyXjSgKvPNck4tnRGVjr9Km3EDsOK2ol3S5rmLO4WGME9a0YdW/eYrhnHU6VLQ25pTEvAqOItsMgxz1qu97FLGBkZxTvN22rAEZxU2Bsmj+d93vzUN1MiNtfGOlVNPmdVbzDxmkvgJ+d340W1C+g6xihW43KRzzWhOA5XFcqlw9rLjdkVf/ALW4zTadxKWh0S5CY9qpk4nx69TUNtqqOuWI9qd9oSWUMpFJIbZYkzGQCadK3lx7i1ZupTO0kWw8Z5q1dxvLYLjrihoIk0NwMbhVgSCRc9eaw445xF8lS21zIp2ScCna+w+a2512jMEkx6muhFcjpt7FGwJYYroYdSgkXhx+ddNB3VjixcfeUkXaMVEl1E/RhUgcEZBrazOMXFFKCD3ooASkpaKAEoNFFACYopaMUwEopcUmKACiijFABRRRQBylpcrGrA1wfii9uLrVfIUssXoO9dUsgjXJYc1UureylZZmK5HOa4KUlCV2exNOUbI6bwvbQwaFGCADt5qF7lY3kUDPNZ0Os21vAIklGPrVefVLXbkSAn61ml7zZbehT1iJbpiCoPvWLb2KWMvm9Aa1W1K2ckFh+dQ3zW01mSrjJ6c10xnbQxceo97SO5Kyr97rWNr089rGFTPPejT9V+zuUZiwBx1o1LUIL04GDj0qlLlmr7CavHQ51I7qXL43H3rrtAh8i3LSffqpYtCsO04zWvaRBjwQATWlWpzKxFOHK7kvmSSsQM4qQxN5fH3quyJBb2+5mUVmf2xarLtLrjPrXNc1a7l6EERjNKcbsCoZNYsggw6/nVMavA84KsMZpXGWL4/Z8Eck0TX4s7Mu/BIqreX8FzKnzcDtmsbxBqMc6JAjflWkI8zSJk+VNlDUdSV7a7uM4whwT69K8+bLEnOSec1t+Jp/J0nyl/5asB+A5rhzJIhGHYfQ0YineWhhy8+puKjuyqoyTwAB1rrtD8FSXSibUmaFTysS8MR7+leeW+pXtpKssFwySL0bAyKuP4n1yQc6pc/g+P5Vxzo1HpF2MKtGrJWg0j23TdF0/Ssm0t0RyOX6t+Zqxdapp9ghku7qKIDu7AV4K2q6pIP3mo3JB9ZWqAOzPukdnb1Y5rFZe27ykc0csbd5yuev3PxE05HK2cE1w398jYn5nk/lWFqGvzanMkjQwQEE4Ma/McjueprhY7ho+euKuQXUssyuxwB0FdtDDUqTUktTsp4OlT1itToS5JyeTU1m5EwbsO1bqaJHcW0dxGuQ6huKpXlkLVT2wK9P2sZaIfI1qyK7lSXI7mspxhsVIZTniomyxz1rWMbEN3E71JEu5xTQtXIbVyhYqeelEmkJCu7mPYmcdKtadC8f7xh9KdaxjZh+1Xd6LHtx19KwnLSxrGOtx8VyzMd1WUl6etVlVNnFWFUYGDXLPlNkmTCVwQQxqyL6VVwTkVUA4ODS8A9azsii59tfA29Ki+1OQRnrVczRpxuFI0sR+YOPzoUQHM245PWgHIxVY3EYbBYUpu4hxkU2gLgzt+U4p8Uk0YyCcVnC/jAPzCpl1SERcsM1AWNGK8k3jzeRnrXVWk8VxbBOM4rg5tWtxEpBFJB4h+zSAq+AaiSuXF2PRI7dFUrxVG9s1KEoRmuQm8ZNj5HG6smTxzcqSrj8aSiy3JW1Os/e25Pzmkj1GSFjlzz6GuN/4See8PyHk06XVZkALkc1qmr6mbj2O4j1a7U5ikP51eTxTexphlyfrXnsOvNERxkd66DT9UtrrG8gfWqVSS6kOlF7o7Wx8XKQomBB710cGq28yKwcHNebXUce0NFj8Klsp8RkbyCKtVn1MZYZX00PUUmR1yDQ0qLjJ615vF4hurc7A24L3NSTeJbiVl2kritVUgzH2E7nooZSOtAYE4BrgI/FNwq4IzirFp4ocfPIOPanzx7i9jM7iiuch8VWj4zIAfetCPW7SRQRKvPvVehm4tbo06KhjuY5cbWBqbI9aLEhRR+NGQOtIYUUZHqKKBHgQ1u7nTb0HrmoZJ7yVNvnEfSoZttu7oicZ4pn2hkQ7jXBY9m5UNzMlyUeZifrVtfPwSZGIx61VSzNxKZS2K1FCxwhSRmhuwJXMt5Jkcjc1Sid5EwXbA96nO0NzjnvTHhDNx0pgMTPJ3cUhkZM44p5i2fxc02RSEyvPvQIbFeSRnlqsDxJPbDK81iss88pVRgdKbJbNEcNk5piNS88UXV6ojDbBnnmqpdmXO8kmqi2RPzEH1q2sLhQ3p0FA1cfGZFT5ic/WnRXUkRwScU5VDpk4GO9ReX5h65pAXkMkg3qxzSiHLZfk+9QxTGDAPIqxLewqgYkUrtPQdl1Ob8VgbbWMsqgljlu3SsNNJtnUEXJz7rxXQeKZI5RYSJg8t/SqkG9l/1hUewreOquzNpJ6GVLpiY5hYD/AJ6QNuH5GqUtokXMchf/AHlwRXSm2JO5JGVv72QP5Cs3UjcwJ/pMSuh+7Mg/nTasIxhnbg9KUUnmgmlUipAlUE96uW+c471VjUECrCEhuOlNAeraTfrD4dtCzc+Xj8qwdSvnupSoztqrYTvJaW0OflA5/Ot+PS0JViBg10QUaerMpNz0RhwWEkuD0FacOh+auRkGtaO1wAqgCtGJBbpz6Up130CNNdTAXw8Y3DHp15qWRY4ECjFWNS1dI0KK3NZETPKSz9DQuaSvIHyrRDmIHI4qlcXqxP8AOasXT7I2A6iuU1Sdl+c5rOU+haibv9sLgjp6URaxJDkNz6GuRinmmkU7TgVr5ZgMVi0Xc3P7YlYblNQvrMjBstzWViQKQDSC3LE9elIB0urSnOHOTVCbVrpTlXbH1qw9m2Rhac2n70GFyT2xTugsUYtauWlG5zWvFeOQHZjg+9Y9xo9zEDKEIA6VVS5uGHlgGno9g2OpW4LJuVutPSQMuHPFZVszeQF6GpiHKjk4qbDuaJCH7rdKfhWGCee1RwqnkZH3qYFkBznipKK9+rwLuQH8KoRkynDHGa1mnjlxE3WhrGMEMOBVXJaF06FI++anvFEiZDYqPaY1+UjOKzbuWdfuk4pW1HeysTq+0gFua2rOZI0B3VybM5YEk/UVcWWTyxtfFNq4kzvbPUVXCu+V+tdXptlbXtsXWTBPoa8dhmnA+/kfWr9nrWo6dIxguGRT1Hao5Wim09Tu9RCWEpVpA3NQxzo6ZBFchJrb3yMZpMv34qGHWmRwgbpxVkWO6RwTg1YCjZxXGw6xIWAyT7irh177MuXenzdx8pvyEHjGMUkc4j4LY9Oa5tfFEVw5RG+aoLjUJmfAPWqcktBKLZ2lt4uWwm+eUsR2zUj/ABPEdztERaPHXPevL50dpjI7E4qwkBkgV9vej20krIn2EZO7R3tz8VLi1kV3tcxMcD5uanvfiHfS2iz2sSgdfmNecahp8l3HGFOADmqt/qM1lZ/Z48k4xUutUezGsPTWrR2M3xW1ISEARj2yaK8tjl8wFpM7s0VftJ9yPZQ7Hoj6hbSXICgY9aq6lESglRsKOwrPtLdY9rMeT61rXUElzZFIzgYrBpI3TuZUWrqJBDnkda1w6PFvzzXMw+HrkzF955NbkVq1rGglbj1ptISb6lgzxhfnqtJdheV5HtU14tvLCFjI3YzxVS2hUwlSMkdKSRVye0uVuyVJxUt1cJZxhSM5qCKy8mTeoIqvcSCSUq46etFuwrk/nqEDovJ5pFw/zOec0RCNkGBginCPcOOlOwXDcZHGBxT55FhXOPrTXjaJNwOazzcPO5Rx37UWC5NLdqUO0VVTUUiyWIz6VdigSJMsM5rF1GzxcK68LTViW2XIdTE9wQw+XFMu59xZQeKSGzDKGQdutSR6a07MckYo0DUyb+R2hg3Z2q2BmrVsQIhVfUziJoiDuiIJpbKUNFjrW0HoSzTQ9KkaNZY2jYBlIwVPeoEbip054wK0A4zUrQWN4YlOVxkVDGc81qeJFxeQn1T+tZqAAVh1Asx9Bip1HANQJVqGMySog/iYCqA7bS7LFlbswOSoNdTBGWUegrFW6ito41PCqoArVtdQQxggiiVW4RgXwqxrlqyNS1QgmOPk+1V9V1OQfImcn0rNs4na6Dyc7q2hTVuZmcp68qIliluLglwetaohKRAAfNWmlkqjdtxxUE+ENKdW4407GLLC7SgDkn1pt5p0U1sFZRu71fE6K5JxUE8+WGwg+1csndmyVijY6BGXyVwKll0mOOTPGPSppdTe1iI2nd6VmzXlzdR/uxg9eam7Y9ETPbQKfvCkX7OG2jBrnJDffagsjMFresrcOAfvMKbEnc0YIInw2BipPsyeYdgAqOPeDj0qXc0Y56moVy3YlkhV7dkKgnFY0ehRvNkLgZrRurjy9mOp9KY+qfZoiwU5+lPVCtcJ9EjRBgAVXezhQYLAVG2pzTjgEE+tYOryahbnLbgD6VSTZLaR0CRwq20N+FDwsSwQcCsfSGM5Qu5LehroGWaFeFPsaHuC2MZrYmYsBzmrETM+Qe3SnM7ITkDJ5p9sC7Hg802CI2Qqp54qhLJKzYVMj1FX7uKXedvTFOt/ljJYZb1o21DfQxljkkYjZg0q27qhGa21T5Gfbz2qkmWuCrDGafMKxVjbam0YyKdtcoT2NTyWjwuXA+X2pY5D5bZU4HSk2NLoQx27Ag4JzUws1Q7yMGnJdDegI+XPNO1GbzlCwEZxS5tRqKtcaJkV8KRmoDaS3rMWcgemabY2zqx3HJNX4VZZsA/L3oYLzKEWnGxk8wZJz1rTWUHaW61HdTq1wsQ5PeopXBmC9AOtLfce2xaVN59c1e+WKEIBVOCTkAelOnukt4iZD9KllouwEFx6VHdafBJIWYdRVC1vmdwyj5TWs4L2+/PPXmk00NNMwzosSsflPJz0orWJU4JBz9aKOeRPIiC4tBOT5fG3uDU1q90sexxlemaA4jBO3GamiuXmj2xLmrZKL8MAa3JJwcVRuoRMhhLcnoavLK4g2lfmxVIygNufgjrQmJoxJreWwuV+YkNVtImModG69RWg/k3ZBPOKVbPDZXpTuhJMS4vIYYwGIzVRI1uSWTBJq3/ZkVzneTkVLaWX2aTAPFJWQ9WUvsDJngipECR/K3WtO5b0ArPNt5z7ieKdxWK00Zdjg8VT+zPvPH4itWeAhcKcEVntJJHLhhketACSgiIdzVC7jNzFsXIYV0X2VJYN4OSapDTyCWxzmmgK+kFYYtk3JrXtreIliDgNVGSxZV3AUyO5mRtu01Nmyk7FTUNGzPMRkiQEGuUtHeCZom4KnaRXfeZL3Tr61yXiGza01RbhF/d3Az0/iHWtIPuRK3QtREcZq1GBmqNq2+MH2q8nB5zW5Jh+J4WWOymI+8rjP0NYiHIFdR4qCtotiR1SZ1P4gGuUj54rF7gWoic81uaLam51KMAfdBc/5+tYcY5FeieA9Fa+F7eF9iQhUyR1zz/Sm9hi3GkTvbl8ng8Vc06KTyQCpwO5rfmntoYShKkjvWO1+ACET6VlyNlKVthbi0SQ5OM1VX5byNAOM0jTSN1amLkSq/cGt4SaVmZSV3c7GaeCOzUkc4rDnnhkPPFPvPMS0DdRWQST1PNSlYq9y3/Z/wBpUtC6n1FVJ9OuIyDtOBTo5HjOVYg+xrTttUPCTKGXoTUOJSZlSqrR5dRnFVoIUYntXSm3sbwZRgD6VTn0SSPLREH2qLMrmTMK5ij3/czxTbeRLVjjuOlXjaTK/wC8jIx3qF4kZsADj2osFxqXRZ9204qS4vVjUfKSaaYio+WkysnLr0p2BshS5jklXPP1rUS3hmTlRis9beJj5gwAO/pVmCXcxRDnNRJPcuLWwz7ApuVeP+E8iqetknZvjyq9cCtgBrXc7nOaj/c3Ubeb3FUrkuxzdosS3SSREDnkV11td290oiABIrmnsIzdFYpMc1I0FxpcnnoQwxzVNXITsaepWKpLgAc1AgNsoJXHasyTX2d90mPxoufEUJhC8ZpXZVlubQMcoHQE9qpXKJC3HINZ9tqiTEBGq6jCe5CvxSv3HZEJvdpCBTj1qNnSSZdoGfrWv9khdCNo3VjyadJbz+aDxmldMdmi3L8kYDCnRRpJFtx2qO6fNoG/iH61Uju2SAv+VK1yr2Y+4swVZUJzVG2s5klY7s1atpJZQ8rAgVFDcOL0Ar8ueaqKaIbW5pW6hYm3D5qrJ5v70ryRVm+JwHj6AdqpQXflQSSN948YNNAVtPnWKaZ5+XHAzTJbjc/mKep/Sqs10mWYD5mPanKAEXJ5PSqsRc1YrgfKM4qHV4J7lFEfQVXmidPLYEhc9KvwXLKB5n3anzRV+jK9g7JCEIwRW1a3LYKP0NUykfm7wcLVm0gLMZT90VMiol3YoAyKKYZgehGKKz1NC/ewwYVFA5qvYRrp1yUYhlY1C1wGb69KhuI7lCrsCQD+lWovYzutzp5bUviVOhrLvrMNE2etbNnMH09TnnFZGoTbCSxqVe5WhnWMBCyZzkVpWbMFORVeyDGCRl5zVzSriKcMpwHU81tbQxZMUPlM4XBpkL+ZEWxyODWwwjWE5AAIqhEigPsGQfSloMrCBpVbHSp7SyDoUH3qrTXb2sm3BwT6VoadMJTuXg0mtBpmbc6fPFJ83TNRS2cTR/MPmrYuZvMl2SECqF15cbD5qi5djOMTRJhScUhuQAq7eavqsbjI5FV5ljVsgCmmJok4MVRBUJ3DtTypMfsaLe2aaURorEt7U0Jg7gx4UAYrH1y0+36VLGo/ep86Y65H/wBbNejWngKee0Es04QEZwBVdfD2kWN1tuZyQOuWxzVpMhtHi1lcYULJKEPoGyf61qxGFyPnYn3Y1n6na2+meKtQt4HQwLO3lEHJ2E5H6GtKBVx8zZz610RJKHiNsacsfP8ArFYfkQf6VzCdTXRa8P8ARuhAVgBmucU/MaiW4FqHlhXfaBLNBpRRZGVZHLEA8HjFcDbgtKo969DsohDYQJ3CAn6nml0AnZizck0AUmKXdQA7PFCcuB70nWrWnLC19Gs5xHnmmBs6p5KaQgX72B3rnd2K3/EjWKiJLRgT3wa54mgEOzS0zNKDSsBIhZTkE1bi1C4iGA5I9DVLNLmgDah1WNxtnjx79akEOm3LfJsDH8KwhTs0rAa02gqTmGQj2PNZd/pU8KHCFvdalivJ4SCkjD2NW01ibI3hWH0pWHc52e0lS1KKGVm71Rtnk02cec5OTXo9tq2lTRhLiHDf7Q4qdvDOhayu9HCv2KN/SpcR8xw018J1AJ4xT7WATI2DgVvX3gO5txutWEyjoO9Yt7a3dhGY2iaNvcUbBozIa0eC6ZtxPfOasXVy7WTBgCcUxHkB3SDNPkC3CbcYpczK5Tkbm2mbLKuQapiyuZDgRtXYfZlicKU3DsalaS1hOWUDFVzMnlOd0m3aG6VZARzyK6mYJGyyKPxFVrR7e9uj5YGR0xUOpzTWkvzLmOs5e8zSNoo14Zw43UkriXj0rI0y7a7kIUHaO9ahiYAkUWsxp3RFKFaBs9q5+JZru7Maf6sGuhIDoVJxUCWws+U5LGhOwmrghEaCIDtzVd9kbcAZqYAi5G4cGo76FWYFDTQMe8gaMAcgis51wjjnPYVYfzEUbVJ49Kzbme4VxiM1SRLK0MSqJGlxu7U9beVAJm+6D0qhcvOZTjvzgVs6dJJcWLCQdO1OV0iYpN2NMbLuzUjqB0qpcISixofmzxTv3kFmSBz0FS2duYws9we3OahaI0lqx8FrJJtRsgCthGjijMBI6VmtqttGWKsOBWLbaw0985Y8E4AqbOW47qJauppo7hljOVFFTPEHbdg80Vd0Q0zopbYM0KBCDu64rpGtIpIY4yB0p9pHb3eBgBhU09uFuFUNigRjtA1pOUViIzWfqcO4YfGD0Nb2pWMuwOuSfasjxFb3FppCXO0ttweKLag3oS6Xp5js2J6Y4rG06xuk12Vo2zExrqtO1C0m0JAWCuwqK1SHTEeVup5GamdRRdibli7VxbFSOcVmwTtb27E8kc0648QRyJsVcs3HFUreG6uCwRGYseFUZqkUy0JkvowSnzVPbqkL4ztNaOl+EtYucOsHlL/t8Vuw+BFaXfqF0FK9kOKPQV0efamZmmLI3SqyF5xtkB3V6jLpPhXTYSJ5I5G/2nyTWNNq2gWdwGtLVWXHJC/40WDmOd07RtSvG228JK+p4FdXpvw8klkV9QmCr12rVIeNzbhha2yqO2azb/xlq16u0T+Uv+xwaaiK7O6l07w74fUmVoyQP4jk1y2reKbB2xY25GOjEAVyEtzLO5aV2dvVjmojiqsI6Obxpqj2pgSQIpGMjrXPSTvKxZ2LE9yaiJ9KTJp2A43WxnxBMQMHCksRwOBU8ExAGWLD+8afqkSzancEqM/KAWOB0qCGIH5fMXZ7Hk//AFq0QBre3+zgRk5Yda5tfvV113Zfa7QwhgCBuX6+lcpLE0MpVgQQcEHtUS3HYt2XE64GcnFejqMKB6CuH8N2hutQD/8ALOL5mOPyFdzQIO1JilxRTATFbfhq5sLW/L36hkxxkZrF7V2/gnwtbaxDJPeLlc4UE4oEzF8UXmnXt4rWCAKPvEDFYBFdT400a00bUEiteFYEkZ6Vy/FK4IbSilwBSUDFpe2aQHilHSgB4xRuFJkUUALn2o3U3NHBoAM85qRJ5IiGRyp9Qaj49aODSA39P8WX1kQHbzkHZq6GLxBo2s/LfRrGx/v/AONef4pOlKwHaX3hXTb986fOqD2ORWRL4H1SHcYQkq+oNZEV1PAQYpHT3U4re07xjqNmAruJkHHzDn86TQ7s5ttPubS7/wBLgZADzxWbr+npd7fJOD3Ir08eKtN1FPLvbYLnqSMipn8MaDqsWbSVEc85VqVuw79zxvR9NuLKffkkZq/rs/mQhSmT9K7288C3kRItZo5F7Z4NY03hDWVBaWwdkH8Q5pNa3GmrWMPSYobew8zaA2M1WfVW85l/hFT3lhcRHYqunsRioY7MQRmScZ+lK3VlX6Iqy6oh+VM7qdDfEsqsc+1ItpFLKXUY9DUEthJG/mxgnHvTshXZbnvC7hUTJHes43cxvNhU7Qea0tPlUyYlUbjxg1c1TTYrWJbpcZwD9aEJ7Fea4WOJSRj3qGV0mwQnTuBXP6jqk0rBY0YKOvHFdRossM1l+8AyR0NDVkNPmZhp5X2p969elMSG5V3aPIWr13Yn7WXUFVB7VpQxrHGcjlhTuKxnyXqLYxoVPmVYgdbyPbIdoA6VObGNU8xk57VC1sTExT5T6VOhWpn3GmwCN3DdT0qhFprIGlT745WrNxDdKBhiwzxV+zWXK71wRyaq5NjJe7ukbayEEUVZvlkmu3ZI/l6dKKenYWp3dpcld86vgA1bOqLPslcng1bs/A2ryAJ9jdUPPznAro9J+Hi8NfyhVHOxTSHocvLq0kkkYQZX6daW8nnvbfyXjJjIxjFepWmheH9Gi8xlh6cs5B/nWTqHjPQbFmjtbZZmH9xQB+dS4Ju7FdHntpolx9m2pbSFc8HacV0Ft4T1K/CxzgRxep60y58eXUiskFvFGpOR3xWfceMtWmQos4jU8fIMU+VbhdnU23gDSLI+bdyhsdycUq6x4c0Qstuiu4/ujOa89udSu7gnzriRwexY4qrvB6mqsI729+Ik5XZZ26x/7TGuWvfEGoX0jGe6c57KcCsneOtMLDdTsFiZ5yxJJqIvx9aZkU3+VOwDi2KTeabu7Uc0WAUv7Um8+lIc+lKASvSmA3qepo5p2056U7BxQAeGvD1jrXiS4S+aUoeQqELXplv8OvDcERU2bOR3aVq4Hws/la+XHB3YNexpL5kKHIyVrz69WSnZM9GjSi4J2PLpvCFrH8QLDT4VmNrMu8xBskAHnn0+tZHi3RdNfxTqKmxjRY5iiqRyAOB/KvQvEipZ3dlqjMwWHep2kjOR8vTnqK4rxEd+qiZpBI0sMblw2dx2gE5/Cuug3KmpM5K+k2kYltawWsflwRLGnooqakOKTNamI49M0lHPajn1oAOM1r6b4j1DSoDFayBVPqKpadaG91CC2HWRwteox/DbS/IBd5C2PWglnl2oajc6ncma5fe5qpV7WLVLDVbi2jYlI3KgmqPuKBiZzxRRmjqKAAU4U0UoNAC5opCaTdQMXPtS0maXrQIPqaAaaVwetOoAUY9eaOKTIFLkYBpDDNJjnil+tA57YosAAsO9PjuJYjmN2U+oNNIHSkx0FFgNGDXdStzuS7k+hOa6XT/iJewx+XdW8co/vLwa4nB7UYpWA9APinRdUAjvbMJk8sQDV7/hHfCmqxeXBKm5h0D815iHx9akSZkYOGKsOhBxSsHodhqPwsmSMtp10H9mFcjqHhrWNKhC3Fu2FPLKMitiz8XaxZALHdsyjs/NdDafEcsoS/slkHcr/hRZBqeYXFqqyIw+Vz6iluoLt0WMuHXv7V7D/anhHXoNtzDFG3o6gEVDL8PNMvIvM0+72A8j5silYakeTwabbyQEOg3D2potFgIVBgZrt9W8BazZZFqFuFPdeDXPSadfWcpjurOZQP4itTZlXTKDJ5jbD2HNQnoR6VdeMF/lfGRzntVa5tHj2urBk9u9NAyOOR5ARjOKkkjZo8KMVLuRIsBcMfWkeYhUTByTRoCuZj28kUyE8r3FXBLG+SoHHBrRnt42thuYZPeuXuY7i0nAjUsjHk0BexogJzgDrRTlACrk8kZooFoeqaj8SL2ZWS0gjhUjAJ5IrlpvEWqSuWe9myRjhsVleZ+PtTSc8niqsSWbi+uZx+9nkf8A3mzUGScUxnB+tDOAM07AOLYxQzYODzTNx6YHtSb8AZxTAeWyfSkJUgjvTGbnPambsHFADwaBnPamhvSjIU8mgBSD2pGz3owQcZ60Y4Oc0AKB8ppR6mm4OzGaBnAFAARg57U7HGaT60Ak4oAU80vOKaDx2pwIoANMlMGuKw6NgmvYrFt9rGQcgivGkIj1C2k7btpr2DQzv09e5Febi4+8enhZXpj9W0iXWbW3tYbpbZ1mWQyMm/AGSeK808SMp1mWNURTEqodgwCQOuPyr0bxDqsmjaWbuNQz7tgB98ivJp5XnmeaQ5d2LMfc104R/u7HJiv4gztQDgikPNGcj2rqOYU+tAwabmjOPrQB1vgHTftuvrKR8sI3fjXsrkJCxJ6CvnzTtYvtKdntJjGWHNX5PGGtyxMhv2wwwcUCaKOtTifWLyTIYNKxB/Gs8+1IWLEk8k8k0gPagY7pSUvfrTTljxTAcMUhIpR1pM5pAIRxSgjjig8HHelx3oAac4460uDjJo60AZoGKDS9c01cg89KXg9qBC9e1GKQUueODQAE5P0oBNBBK/1pVJHGKADJ70Z5zSkjuKaBluD0oGOzjOKDgnNJvA46mk3j9elIAIpeR1pOpJFAbjJosAE55oByR6UgbmkzzxRYB4bB5NXINVvrU/uLqWMegY1ngnuKPmOe1KwHX6X4+1WyOJWW4X0fr+ddHa/ETTbkKt9ZEZPJAyK8uHHuaXIBIxz1osFj1t9J8J+IVeeJ4kdxj5TtI/Csm9+G1pPEraffMSOfmORXniSMOQ5H0q7aazqFowWK7lQdhu4pWDUnu/DOrw3J/wBGeVUPBVeorNk+0xSOLjTZckcHaeK6WLxxrEZYebGwIxytatp8QR5ey+0+OQEYyvf86Vh3ZwrDzwuw7eOjVVuGiWJlkILqeAK9itdZ8IalbKskUELEfMroAR+NVrj4e+H9XU3FlOVEh+XYQQKXKPnPJYbWGeISPKEY9iaK7O/+E2pi7YQzxvGPunOKKdhXRy5O0YpCxJ454pCe/ccU0ZXNUIXdnJI5FCtxg/jQx4OAOTxSKDnGKYCgjIx2pN3UGjJDcevWgAFvvAYoAFYbabgZ6YNKOcnOMUArkfNkd6YDuOaQqD1607gDvg0ArgcmkAm3jmkC896fjnr+tKF4BGcUwGH9KUDK8kfSncD1oABHTNIBmOQaF5zkU4deR+FLgjsBzQAzA79aD9aceWPQ5pvOcmmBHNzGcfeX5h+Fet+EJxc6WrKc8CvKCATjg13fwzv8NcWTnmM8fSuTExukzrws7XiaPxBbZoUajvOv8jXme/2r0f4jMf7Nt1/vTA/+OmvNxgg/1FVhl7hniXeYE0hOeoxTtpoAJbBrpuYCcdhRkemKOR24pSDnocUAKdp54zTOMninYHUUg69CKBDQeOlLz3ODTu3T3pB97BFFwEA68UbsDGOvel2nPU0YGcE85oAT27UEnnHIpQCSeacFx7ZoAYFw3BzmkIJJyTTyOSARkelHX64oAbtJHH8qDk04FuxoY/MOlIYgOT0pxKEcHn3pGyexBphYbsYJOM0gJACAcd6TGDyfpTS2/HUD0pSuB8v86dwFx0P9adknqPpTFJPDL+VOJHpSAToTkUnHPGKcSDnjn2oGCMH8KdwECBuRTdpU4596cBk47ijkck5oAQnHY+9IegpQQxIPGO1Ic8E8c9DRcAA46ge9G5QOtBUSHGOlN27XJ4IHSgBQRnHPNOI4wMYpgJLhjnPbilLZYgZzQApHqelLtHBz1pCRtzgEA00hiCDnJNAEhGCAKM89ec81G3ylSc8daAxJ5B69KAJMneecc8YoL8nk/jUQypyMkY/GnKcMQSCPSkBJuztA+hqzb6jc2jAwXEsbA/LtciqGcOOvtTmyzAYzz+VAHSW/xA1qzi8kXSyAHIMoyfzormgImGWQE+pooFZDwQenI9qjbDEBufxqVYivzZPXFDptPQHntTGRbeR0x25p49QcfSlOCclRTWI7ZJx0AoAUkbh1NKpB9MdeKMK6BjwyjOKUkBR2544oAOMEnilJUfSlQ88gY5680hZSC4IKewouAvy4OGHHvQHVSCOD2qPedoOUI74BpxKuSoGSOeO1ADiFDEjv1pR1PPHtRwNwJ5I44pQVCe/rQAinOR15pSetGQBx16UqnC5ySfpQAn3mA4yfWkb72OKCOpHBxyM9aQkDaRwOhOaADIPAx9aMfPk9cetNBAxnke1JkDJH3h0BoADnO4rzXV+B9Nvv7VOpIFhsdpR5ZXCgkdh61yq7pHVQMscDFPv/AB1ezXMWm6cqPbWi7U2KFDEdW+lDimtRxm4u6PSPiXBKdKs7jO9PP+8ORypxXmnIJzXR6L42GuQy+HdWhMcVz8sDMf8AVyfw/UZxXPzRNDOySj51JVlz3BxiklbRA5NvUZuwemBj60vzZz1GMj3pcnqBTe/XPtTsIMjBYtyeAMUpXOCGPI6ntRkDt0P4V23w90Oz1a8u3vbdLiKNQAGzgE0COFQ4cAHj8hUjPhgOSc9q96HhHw//ANAq14/2aw/F/hzR7Hw3dXFvYW8MigbWCc9aBXPIM9MDn0zQAMk/kaMj5uQPTFIDuOQcD3FBQ5SFJKfrTO/A59qAwwcnHpRuUYBx15NMQ4fTijk96QcnBwfp3pTwQOPpmgBvIIyTt6EClU4GRkfWgnBLAcCkB3EZ7dRSGKN3Y8nkgUpRcgHr25oGAM5A5waQsqtvc5JoAeqnbgA59+1RSLuwRn8aerAjODg0NnAKjIJwRnFIBqpkr6Y+Ye9KWC4BX8jmkywVgQVwcZz1p+4E7CEAA/h60ACkkcg8d/Wjd83C59KiXAY5LEAce1OMi5Bxk9c9qAH4ySMHimHAxnP0p57KQwY/ypo45Yjrn3oACoIzjFJgEgYGc96cxKt1UqRkd6PMQ5yOn45oAacAnn5valG4NyMg9KTeq53EKT0zxSswSMO7bV7FuB+dACAlW5HHWl+XBJ4JpqMsq7g2dw4xQuGAByD1IxyKYApGDuGD2pxXA4wTTGDEsQCNpGDjpTlC/NgNkDOc0XACCnLjFKcqMDqaCWcbiCcHHPpimq25yQDwKAFztUnHtxTgT5RkGMZx+NINoOGyCemaEO/noD3BoAYflI4JJ6U8YDAMR6U1ipxljk8d/wCVKoBx3xwc0AKeFLFdp96aT8xI6euelKSvmN85Bz+VIfmPJB3ccCgBGkKkAo3T+7RUnlO3ILY6fKeKKWoFZtStCMfaY1yc/eFIdRtMY+1RZwcfNUX2eaTDOlqPcMcH8Mc0hjueE8m1x9SP6VWgiVtRtd4/fxAdfvUHUbMkAXERwf71QeZdnEaW9oVzjaXI5/Kp1NygyLa2QhcY8zAB/KjQBw1CzI5uYvTJNPF3akFvtKEeuapPJeiVozpqNjowlGDU5muXVf8ARFBxyodQKAJxfWvP+kRkH0NJ/aFpGCXmUAdDVSSWUQuhtjFheXEyLj8adHdSeWqLbXDqASWDK+R6jB5pDAa5Zb2ClsDHKqSD7dKkGrWEY+WR+TnBRs/ypwuYUGNk4J9Im/LpTX1C3j+8ZRnpiJs59OlMQDV7BsBZuc4PBGKcdV04nabiMH0JxUUWr2LE4dgMZLGNun5VDJfaOZcyNCeOS0RP4ZxQBaGp2THAuIgfTfUwvbY/duIz/wADFZsU+gsxUfYx6Ar/AFxThNoxYKjWXH+yv9RTsBoeZG5BEiEezVIGGTyc56VniLSXQ7VtMn0C07+z7AnesSYJ6oxH9aQF1snJ5BPp2puTxg8+tQfYbYAbDKgJ4KSsP60PZEfdurlCexlJ/nQA68me3s5ZYeZMEYPvwc/gawNHaUC4wY1yR0AGK2vscpDeZeyshyDuVSPx4rOnistHdHLOzS8Y6Aj/AOtSkNEV1b3U1/aLaySvcSHbGkWSxPt+ddRcLcJcOt2HF2DiUN13Dg59+Kz9J8SvoWo2+qW1rDLJb5OHOCRj1/Gt3WtdtfE99FrFrEbeS4jH2iEHOJBwSPqMGlFjZl7gTt4HP40EjHqCMmj5FJYgYzyfQ0uVIJGQR+NVckAQ+BgjjI7CvWvhhbbNGuZu0k2APoK8lR+uMgflXtfw+g8vwxE5BUSMzc/zpCZ1RzjpXN+PR/xSlxz6YIHvXSjBFcr8Q2x4Um3K20kDjPr7UCSPE9uXbnI6jjFN3LtzkH9BTiuF67unA6imlF3BeSGHy5Hf0plAUJyMZ9gaMZwTx260EhWGABjg4FG1QmAg2+lABghh7e9OKbScnkDPXFM5LdASfbpQfk6glyMDIpAKvqpAwfXNJtIbcD1PakVI1OQAG+gqQdOOfc+tFwGBiehyT60/aAVBOd3b0ppXOC23b15PehXG51znH5CgBWAToWODn60KJGJOcDHIxzTTklQvAx8tL99CuOv3iDQAMd25Q5PTb6GmhW8wsXCr0C4zj3pzSAPhlyp5JH8NOdgD6AYz6D3oAjAG84ZmBzxinLtDr+7K4HSlIAYgkEjqRwKQSjzGVVcMOg6igBdw6YYbjyev4UDLHcxBX1pANxGVzj5iTSD5QDgD1VvT8KLgSAHJw2Af1ppG3OAOfTvTS4K7QRu5B54oR8q58vIAxuBoGBA2nuBx7mkJU43A7em3GQKUOrEKFPqc8U7g/Ng4zww70AN6NxGoKjIAOBTcsCw2kDuwOcipSAJCDw1NJXG0Nzn5Rnr60AJI5cA53DuCODSkAMW4HHb+VG5MEEAEDLDilJUoG24PTBoAaVclVQkZ564+tBldcARkkHG7pu96apz/ABk+mDwKVnBz8wJoACX8vcqEtjIVjgc05H2sGxliOBjpTcEZx9etPByCWIJI4yaAASFWyoPuce1NViRt4yueaU5DFWJXHOD9KFO0jI+XqTmgBARwAPmyeaerAHcoPTnjrSg5HOBg4wTTSuDnAHv1oARAhHzNg56UUjEZ5UUUCDGEwUOw9zxTBKpUCQspHHIyPSm20QWExAkrnuc96sjaMMEGwHG3P9aQyJU27hIfbPJ/KkwwbzGYjBxk/pTkTzXbnAB9Of8APNIvyloOpIHzf5+lMB4Yux2j5SRgrSgqykrjHYkYB5qJl3O0hxuA29KczZVhjhUyfekAnlYUEsp56Yz3pQJChHmAgHqBinxr5kXB25wBjtTFZhkcYxxxzQAKud8Y4R/Qcn2zTmUrheSE5OT/AIUoVSFXHvyc00rjH1IpgCiNVfAHPP0NNMYYlpArFhtPAxjpjFNeVw4wQMNjOKcSw4J5xyQMZoAqvpNs8ag26OAP4lAP6YqA6HYSjaYFU8g7GNaeMc+gzSKNzD64pq4jHPhW0kYBGmXthSGP60i+HY4Vcw39yhHsCDz3FbY5Kk5pI+jE4K9AvofWi7DQyBYaqibV1EMM4wydauwJdpIv2iW3kTsPLI5/OrRywBzjtinKhZd27p27UARgbQu0CTOc+h461C9pDeQrFcw+YBzk9vp6VNJI0cLMCMKc49aXaGCMed3GPT/OKkCtDptnAMiFRgc7snH51OmDlFVVbqNvanZDKxAwScU7Aztx97qR7UxkbFizLnPOCemDTsYADuMk4wF79qeWKBVHTrzzzTV4wMnA4FABEoaReGUDgjp361774ShMHhqxjK4cRAkdxXgtou66QKSjOdu4dR7ivorT4FtLCCFDlY41UZ9AAKBMuDpkYGfSuP8AiPIB4cKMgO5hhj2NdgOfp6VxnxKhWTQgx/hOce9AkeLq+8b06dh6j1pXLgqzMUOQ2eMjtxTVRQEQDAVsA+gzTY5WeRk+pB9D0/pQUSNkMx9umKbudkViVHYgc4pF/ebeoyM8H0pw5hHUNjcCDigBD93cqggHk0rnagzuJIJG0Zx2qI/Mc5bPKHB69M1KZXUKA3yscAenHrQAbiMMuMqcLk9f8KaWZnGz7m/kjtQ4ABVvnAI6+/8A+qkK7ckHq3NAh4VzgqCeSQuMZ+lIkiuWjOCyk5Xvn3p7ZVBkknPB9OKikQkN83G3oRnv3pDHK4wYyNso6Drz2+ooP3dpAG/1POajjfLKwGCfmz7kUBg5UMoO5gDn1pgSBjy4YgAfPmk3YJHU43DnJ9f8KHzH0PJ4zTmyYyoYgAYPfINIBYmbcpaPaW9+vXp7UisBK3mNg+oGcD6ZpohUFf7u4gLjoe5ob5pSP7vv70AOUgQExYbacgjjPrUQBDgMXzjqe9SNBmZY92OjZA74pqqSHbccghQO1FgEwrFTx8oGDzj8R+NOVkDHEhOTnAqOFt4lLdAcY7UkL797bQCFHT3J/wAKdgJRu7p8uTzjrSofk3ZIBxkHp+FV/OKxtKwDMgOO3fB/lT43YWu4HnPORnNAEiYaNmJ74HB4/OjLFF37ty52sB/+ukIHljjnr/SkK4MfOCvGV4oAmaTEJ/dFjgd88/4UxSGIw+wjlicYpkjmIblAzu7ikjtlunTzjkjLZXI7/WkBJnDFS6bccHpz6U47VLI2MrwzjkE0yLGPLx8v8uaEA+YkAlTgUwHKCgXaOF56/rQ7LneFI4/h5/MUsa5XjC59KRo8qPmIyQeOOtIABDBWZfoepFCsBlS2SOvcj0puwbnbJ6k889KRQFBlIBbGB7UADOSVIB2n7pINPVgFYowI9e2aAvzB3Jb5d2OwJpu3GcE4znmgB6yBRjhvc5oqvMxV8BmHAzg9aKdx2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FN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2DFGKXFJiu88YMUmKXFGKAExRilxS4oATFApcUUAJiiloxQAlFLijFFwExRilooASilooEJRS0GgBtLRRQAlFLRTASil4pKACkpcUYoAKSlooASilooEJRS0UAJRS0UAJRS0UDEopaKAEopaKAExRilooAbRTsUmKBCUUuKTFMApMUtFACYpMU6kxQAlJS4oxTASlpcUmKAEopcUYoASilxRigAxRRiigYmKMUuKMUAJiilooAzJfEdkk4iEqlvQc1NHrEDsfmrzSx026g1PcxJB61vvKYZMHOMVyzrNP3T04YWFtTtE1GB+jipxOjdCOa4bz8qCGNS2dzO90MOdq+9L2/dA8FF7M7gEGlrOsbppPlatIc1rGSkro4qtJ05WYlGKWlqjOw3FFOxRigLDaKdiigBuKMU6koASjFLSUCEopap6pqdto+mzX92+2GFcn39hRsFrliWWOCJpZpEjjUZLO2APxrJufFeg2hxLqlvnPO1t2PrivGfEXifV/G+oLBFG8VirZigVuv+03qazH0yazuDFcoywOfmJUnaT71yzxSTsj0aWXylHmkfRltdW97brcWkyTQv8AdeNsg1LXz1putaz4NmLQXBETYYo3Mbj3Hr7jmvd9F1SHW9GtNSgIMc8YbA7HoR+ByK2p1VM5q+HdJ+RepOlLRWpzBRSijFACYoxRilxQA2ilooASilooASilooASilooAKMUUUAGKMUUUAFGKXFJigYlFLRQISjFLRQA3FGKWimA2lxS4pKAEopcUYpgJikpaKBCUYpaKAEopaKBiUUtFACUUtFACbaKWigDkY0BfdjmnTWyyL05qXb5UQbilOTGHxxXk8x9E4mS9rImFU8Ves4vKXcRyRzUyne2Ov1qzGAvBFEpMEkTwMQuRwRWvay+Ygz1rDMuDgVatLjbLgng1ph5uMrPZmGJpqcNN0bdFIjBhwadiu48iwlFLikxQIKKWkoAMUmKWigBKSlooEJXF/FW6Nt4Cu8f8tZI4/wLc/yrta81+M9w6+HLGzRQRcXO5mPbaOn6/pU1HaLNaEb1Ejk/hzbT/b/PQRupGCHHT6V7I9pZXlo0VzaRSAivB/DWmavqDiOzjaDYB+981lI/IV6rJpmvTeGI1t71BeKSGYE5fHvXizTU7n08WnBI4LxroSaLemMKW024QvGrc+WR1ANdb8KbqJNIn09HJVH8xATnAPXFNk03VNX8PSQarZKhh+dJBcGTJHXIZQRxmuD0HULXwna+bdzXMU7zMIpI0+UAH1zz9K3w9RxlZnLjKSnT0PoCisnQL+bUtLgvFuLe6hlGRInFa9eqpXPnZRs7CYopaMUxCUUtFACUUtFACUUtFACYoxS0hoAKKKKYBRRRSAKKX8KKAEopaKAEopaKAExRiloxQAhpMUtFMBMUmKWigBKKWimA00YpaKAExSYpccUuKBCYoxRRQOwlGKWigBKXFFFABiiiigVjlnYyhVB4qxPtFltHXFJPCIRvJFZF1qWwkdq8dRctj6VySRoaepxucVoyRjYTWdYXSSRBgOK01kWRAM0pXTDdFbyjjOKQqysCOtaIjBjHtVKRsyjjgUKTZLRbtbmRcKwyPWtSKUMKoQKoUNU6uo5zitoYpxdpao56mEjNXWjLtGKgS4TOM1MHB6Gu2FSM1dHnVKM6e4tFLSVRiJijFLRTASiloxQIbXG/EvRZ9X8Mq9tH5k1pMJto6lejAfhz+FdnikIBByMg9qmS5lYuEnCSkjyrwxr6W+nPZIgEgU7P9o445rZ8K3Xie42/bLe1trbzCSJH/eY9gP61xPizRX0LWbi1UnyJ8vEVODsJ6e2Olb/h/wANebaxS3FkIogA3mG+ZmP0A/xryakUm7n09GSnG6Z2Gt6vJDYSrIQFVSXfsqgcmvnbxfrq6/c2lhpkR+ywZ27VwZHY8tj34r0vx7rjReHtQt7NvMkKBGI/hVjjH161xHgXwzZavE9wt9OmrwNuS2RANoByCT3zVYeHM+YwxdT2a5dj3jwXon/CP+EtP05m3SRx5kP+0eSPwzit+uX0fxLNBBHba/brZXQ435+R/f0H5100Usc6CSKRXQ9GU5FepFq1kfPTUr3Y7FGKWlxVEDcUYp2KKAG0UtGKYCYoxS0YoAbijFLRQAlFLRQAlFLiigQlFLSYoAKKMUtAxKKWigBKKWlxQA2jFLRQAmKTFLilxQA2kxTqMUxDcUYpaMUANxRS0UAJRS0UAJRS0UDEopaMUwEopcUUgPNtQ8QteXQgj+7nmmT7fKBaqzWAilWXGB2q2IxcQHOa4Xyq1j3Fd7l/TpEFsORWjGxCblNcrdzNY2fynmtfRbw3Fou48kVEoacxUZa2Ogt7rcMNUdzIqsDnioVGG4rOvJZJLlYwTislHUtuxufa1WHO7AFUZNUTJUPWDq+oyQbIUP3uKgSNiikMSTVqlpdk8+tjqIdQUDcXOKtQ6oGbCPmualDJZnB5xVXSJZBMd3IzQoW95FN3dmd/FqQHD8Vcju4nAwwrl/MPFIZXU5QkVrDEPaRzVMHB6rQ7AEMMiiuettWaJcSZ+tOfXlMgVea6VUg1e5wvDVFK1jfoqta3aToCDTry6SztjM4J5wqjqx7AU20ldmPJLm5bak9NZlRSzEBRySTwK878U+IfEy6dLc2INlHG2HCRhm2+u45/QV5bqGv+INYdrWfUL65jHzFNxIPrkCsJYmCjzI3qYWdNXmdr8TdZ03UtQs10+6Sea3DrKY+QMkcZ6HvXM2eo6gyJa27MWkO1EUnkn2rmrR3AVWXDegHU16v4G8LXUV3FqN7bNEuD5SuMN/vYrixLu7s9zBP2UOU0v+FfrP4W/s9pwL2RxPJMeQXA4B9hk/zrz2XRdY8IeJItSNnKYHwLg2jb/LweWGPpnB+le+3EiWNk0nfGBn1rnNIUXesAyjIALGuaNeVNpLqcGNxH72NJat7m5pciXmmQyOy3CyIGDlOHB74q5FDFAu2GKONfRFAH6VBKViIjX92o9OKcJjG6qzbkbgN6V6VPGQk7NWMauX1Ix5ou6LNFApa7TzwxSUvaigBKKWigBKKWigQlFGKXFAWG0UtFAWEoxS0UAJijFLRQITFGKXFFACYopaKAEopaKBiUYpaKAExSU6jFMQ3FJTqSgLCUlOpMUAJSYp2KSmAYpKWigBKXFFLQA2ilooAMUUYooA4CeyunjQBOnpV6208/ZgSMH0rqYbZGQfIKimtGzhQAK8f2jeh9FZHnWvWjiI7RkCnaIWjgQdK6HUrUeeEIBB60220pETIGPpW/tPcsZqHvXJo2woOe1ZV/dJaP5jGr2DHNszWNr1jJcFQpO0HNKmk5alVHpoRQoNSk85hwDkZqwqYO3pil0qExKIyKvSWZ5ZT1qpSs7EpXRTugTbYB5qtp8wiJ34HNSzhxwTVCUNjavWqirqxLbTubFzq8MKfeH51YsrsXabh0rk10yWaYGQkiuk0qJrZghHFKcIxWg4zcnqXZmKdqYIS67xViaPdzipUGyHBFYtmiJtMZoXHzcelZvxK1Gex0bTri2fBW659/kb/69XI3HQVgfEDfc+FyM58mZZPw5U/zq1U9xxZlKknUjNdB2h+JU1PTyZVzhdsit0PrUNgIUuY9iKkecAAcAf5NcRoOqRQQTWwb947DArtrOECJWmcRqR3615OI91qKPLzqu3UhBdNTcsPD9jp+oC6Swh8zORIE5rpjNvZZDkFe9cxFrBt4RGkzuo6blB/nTJNY85SshkIPYcVPtPM7f7cw/Ldr3i7rOqfanEMbZRDyfU1Bot2trq0LScI+UJPYnpVWMW0v3ZCh/wBqorm3kjQt1HUMp6Vm3Lm5zwpYmcqvt3vc7LUpI9obOOcVBG/mwFc9uDXl3ibxLqljBAyPuiL7GJ/MfiMH8DXceHr4ahpsMwOdyA1u725j7bDzhVoxnB6M6mzlM1uCfvKdp+tWKy9Ok23TxHowyPqK1K9zC1PaUk2fO42j7Ks4rYKKKK6DlFopRSYoGJRRRQIKKKM0AFHFRS3EcSlmYcVi3HiKESGNG3N7U3orsqMHJ2ibxYetN3qe/Ncyup3EjEngVKl3LnO+ud4mCdjsWBm1ds6Mc0Vkw6jtGH/OrK6jE38QrSNWEtmYTw1SPQu0VClzG/QipgQRwa0uYuLW4UUtFAhKMUtFACUpFFFIBMUUtFMBKSnYpMUCEpDTsUYoAbikp2KTFMQlFLRQMSilooEJRS4ooGJRRiigQwXMdvbF3IAArEfxDFcOyRHOO9V7zUIp7TaW+VhXNl47aT5OhPWvLhC61PfbszfuJhIdx5NSQy/u+etZ1u4cA5yDVr7vPRRTa6BdiyQ5k8yq90RsyavKyyJkVRuyD8tEdwb0ILUAN71duHEcOSe1V4IiOaq6stxJFtjyKdrsL2Rl3t7+846U6KWLZuJGQKxL7zY1w2SScU+xtppI+ScH1rq9mlG9zBTuzorO4iuJcL2rYSMKQcc1g6XafZpOvJ610SNxzXNU0ehtHbUvxeW6gGluLcGH5elUPMYHjirEd25Xaaxa6loz3k8o4qhrJW60C+Q85hb9Bn+lW71SHLY61TuQP7MugcAGF/5VpbQm+p49aXIs703GATGMgHua6nTPEpuv9a2X7kmuGaUfaSucgjFNV2hfcjYPtXJVpKT13PLzKiqlTU9YXUQ+0LyTwKkuZbu0QtcW00Sg43OhAz9a4jw9rd1DfwOlqk5Un/Wj9306k9K9k0TXV1GUWlxc2Llo+YYssPccjFc6oK2pjhMnVeEpOVmjlbTUVfvWkl4yDg5U/wAPrU/iHwe5U3mhIiSjlrbOEf8A3fQ/pXLwalfROYLnSZIZlOMTvsz9CRisZU3HVHFisvrYZ+Xcs+LLWO88N3jwjDbN5B9RzR4C1OezMVheKUZ4klQH0YZFJcXc9xY3KS2UsIMTIcsrKeOxB/pVjxbYNpdro+sQAgQKlvKR6bfl/qK2oJuLTPayCq/eps9CLbJI515wc4HethWDqGU5B5Brk9G1OO/sEIbORW/pkm+EoeqHH4V35fUtJwO7NaF4Koumheo70GivVPBHUUUvSkMSo3lROrAVHPewwKS7DgV59rOrz3l3J5UzxgnChaJNR1ZpTpuo7I7qbU7eEfNIv51gar4n8tWFrhz9a5mOGeUfO7O3qTVa6jmgIJXIFZPEa2idMcIl8RoC/wBR1DmR9insKlgiEDZPJNVYLgmLI605Z2kfqcVzzlKT1OyEYw+E11lUjrUL6lHE20tVLz+GAPIFche3co1Q4Y7amFHmZUqljuTqoY7VPNWYrohcsa5GydmkVjnHeuiXdLGAOuKUoW0GpX1L51DawwSPpV2DXPLCh+RnrXPeUwPzfjUAkzLtHODThKUXoyJxjNWkj0q3lE0Qcd6lrC0e/UQrGxwwraE8Z713xlzK6PJqQcJWZJijFAIPSlxTIEoxS4ooATFGKWigBtFOxSYoEJSU6kNMBKMUtJQAhoxS0YoATFFLijFACUYpcUYoATFFLiigR5fcx3AjjiCMccEimGze4G0ZyK7dBbeUxcDNY4EQuXKdM156qPse3ylXTrSZAAw4Fad9EY9OdgPmxVi0lQdQKfe7ZYGQHrWblqaW0Oe025k8jLZ69TUdzcHzsgfhV9LZLeAjFZMkqRyFnPGK1Vm7mbZrwTp5GW7CoJrtGbYpHNZP9pJL8iHtjipYtocHPNHJbVlc1ylq1v8AvlG3rShlt4R0zird+pk+bsK5ue4k+1bCcL71tBOSsZytHU6KzdnQv+tatvch+CRXM2upRhhEpFaisVIcVnOGupUZG4QMZFCOBn1qvbzCSPg1I/yr1rK3Qu5HdSBuM1yXjzVTp3hzyIn2zXbbOOoQcsf5D8a37qcLnJrz7xxZapfSw3EdnO9okZAkVCVGOSeOlWkluSrvY4CIn7QhJ4DV1Gk6PBMwlmZpcH7iLx+JNY+n6dNe3SQQoWdiAK3i7aNeyWck0jyRttCRLgfUmufEp2904MxjLlTidrZW1utuEjiCDHb/AArVsNXg0u6ikmnvzHgo6m3TaPfK1xLeKLXTkXzA7uRnYnUfWruleNdPv7gQTRtas33WdgVP49q4Ie0gm7XR5+CxWIwik4xumepQeItHlXfFqluQOu5gpFXTf6bdQ/LdW0y9OHDc1wpihc/chkPvg1n6qtska/aNPBUnAeKRVYfQcZpKqnpY9KGewm0pQ/E7ibRdKuIyvlCMN/zzOP8A61S6tpkGr6LPpkkoWOVNu7GSpByD9QRXla6tqtrII7C5u5oycLHPE2foD3q3F44vInMV1CVdeGHQj8KuKmtYnr4aWFqe/SVvlY6/R/DE2ihUj1MSxr2aPH9a6KzvFt7sgt8rDH4151F4zSRgGcjNb1pqtvdQM6zAuBleeaqjKUKilY6sRGNWlKLZ6EkyuMgimyXkEIO5xke9cFfeJm020aRWBbBwK4O+8U6heyMzTMFPZeK+hpPnV7HzFShySsmesal41sLFypkViOMCsW9+I1uISYMscV5NNcNKSzMSxNImZBjNb8ttRKnHqdJqPjG/vXI3lFJ6CpLa+EoUmT5/rXPRWbzNtH51pWumtFjc1Y1VF7nRTvHRI7nSpc7d3JNalxaJOp4rA05X2g7ug4raiuWDbPavMkrPQ7ou61Me7tJLU5jXiq9rL5sh7HuK6Mxeerbu1Z62CiZivBqlLTUlrsZ75jDntiubWI3FzI5HANdobcMSpHWsu60z7PveMdRWkJpEyVyvp8e9se9dLarswGrB0fDTEY5962ZWZJV7Z4qJ7jjsT3EYCM3tWXa/8tHYd62lj8yJgfSqcUCKzoahPQrqW7Rw8W4cEdDVwvOpDBzVONRGgC9qsJP8oBoTcXoJpSRpR6nJGnzDPuKuQ6qjY3HH1rCEu84FMmZl4FbKvNGMsNBnXRXCS9CKlrB0ZizHB4rfFdMZcyucFWnyS5RMUYpaKozEoowKXFACUlLRQIbRSkUUwG0UtFMQlApaKAExRS0UAJRS8elFAHICTzI2XOKyoYZVuXO4lSa2I4fMhbb1NVZDHYwSGRhn1NeapHuJXKs2oCIiNW+Y1oRswtt7ntmsHRrY6hdy3RBKA4Wul8oSQMmOAMUTsnYqO1zh9c8RtBcGKPPHvXOT61PdMEXIzVzxNpb2960igkMay9LtWnvBxwtenSjTVPmOCcpudje0bEZHmHluea31jAPmCsMxbLlE6YrbVwsXzNgVzVNXc3jorE7SL5Rz6VyN/IHuG2fStDUNUVEKIRWZY20l5cBuevSqpx5VzMU5czsi1pOjyh/Pck5ro9uI9p4NTxxCG2Ve9VpdzMMVlKbm7stRUVYntXEPBPFXJXDR5HSqRi3Re+Kkt8+WVftWbKuZd60vmbo7Z7nZ8zRI20sB1xWlp3jPRNQhWWGWC1aOIxG0nO1WyfX8/wA65zxRZ3N3aD7IjtIj7tqHBxXN+HtF1CfVlR7eWOIA+c8kYwF9OR1NRVi5M3oTjFXZ0mjaZBp9zceTGoUu2H9s9vauP8XTlPElxsZ1XYgfyzgnj/8AVXd3UwhmMYwABzXl+tXLXer3EsmQjtnbnnA6U6yXKjz8TJSVjMcOwMjc5OMk1GKkdtzcKFXsKZtrBHPbQ6WHxldLarDcWltOyjAkdfmP1xWFeXs15cmWR/oo6L9B2qFELOEQFmPQAZJrWh8La1OodLCUAjjdhT+RrO0I67GPJTpu+waX4n1TS5F8q5Z4xj93ISR/9b8K9Nu4rPW7SG7ZEfzY1cMBzyM9eteW3GgaragtNp9wqjqwQkfmK67wfq4Ng9hMQGg5QH+76fga2oON9Op04aUU3y9S9J4fslXJ8wfRqqxm20ktIjszkYGewqzqWsRopVDz7Vgxq11Lvds5Nd8MPH4pI6J15W5UyW71GW8JDZCVSZ1UYFXLxBGMDisx25rtglbQ5pN9RScmpYGO4YFV81LHJsYEDJq2Sjat5Wjx8pBNbIYbBg1iwSDyfMfk4pyXjSgKvPNck4tnRGVjr9Km3EDsOK2ol3S5rmLO4WGME9a0YdW/eYrhnHU6VLQ25pTEvAqOItsMgxz1qu97FLGBkZxTvN22rAEZxU2Bsmj+d93vzUN1MiNtfGOlVNPmdVbzDxmkvgJ+d340W1C+g6xihW43KRzzWhOA5XFcqlw9rLjdkVf/ALW4zTadxKWh0S5CY9qpk4nx69TUNtqqOuWI9qd9oSWUMpFJIbZYkzGQCadK3lx7i1ZupTO0kWw8Z5q1dxvLYLjrihoIk0NwMbhVgSCRc9eaw445xF8lS21zIp2ScCna+w+a2512jMEkx6muhFcjpt7FGwJYYroYdSgkXhx+ddNB3VjixcfeUkXaMVEl1E/RhUgcEZBrazOMXFFKCD3ooASkpaKAEoNFFACYopaMUwEopcUmKACiijFABRRRQBylpcrGrA1wfii9uLrVfIUssXoO9dUsgjXJYc1UureylZZmK5HOa4KUlCV2exNOUbI6bwvbQwaFGCADt5qF7lY3kUDPNZ0Os21vAIklGPrVefVLXbkSAn61ml7zZbehT1iJbpiCoPvWLb2KWMvm9Aa1W1K2ckFh+dQ3zW01mSrjJ6c10xnbQxceo97SO5Kyr97rWNr089rGFTPPejT9V+zuUZiwBx1o1LUIL04GDj0qlLlmr7CavHQ51I7qXL43H3rrtAh8i3LSffqpYtCsO04zWvaRBjwQATWlWpzKxFOHK7kvmSSsQM4qQxN5fH3quyJBb2+5mUVmf2xarLtLrjPrXNc1a7l6EERjNKcbsCoZNYsggw6/nVMavA84KsMZpXGWL4/Z8Eck0TX4s7Mu/BIqreX8FzKnzcDtmsbxBqMc6JAjflWkI8zSJk+VNlDUdSV7a7uM4whwT69K8+bLEnOSec1t+Jp/J0nyl/5asB+A5rhzJIhGHYfQ0YineWhhy8+puKjuyqoyTwAB1rrtD8FSXSibUmaFTysS8MR7+leeW+pXtpKssFwySL0bAyKuP4n1yQc6pc/g+P5Vxzo1HpF2MKtGrJWg0j23TdF0/Ssm0t0RyOX6t+Zqxdapp9ghku7qKIDu7AV4K2q6pIP3mo3JB9ZWqAOzPukdnb1Y5rFZe27ykc0csbd5yuev3PxE05HK2cE1w398jYn5nk/lWFqGvzanMkjQwQEE4Ma/McjueprhY7ho+euKuQXUssyuxwB0FdtDDUqTUktTsp4OlT1itToS5JyeTU1m5EwbsO1bqaJHcW0dxGuQ6huKpXlkLVT2wK9P2sZaIfI1qyK7lSXI7mspxhsVIZTniomyxz1rWMbEN3E71JEu5xTQtXIbVyhYqeelEmkJCu7mPYmcdKtadC8f7xh9KdaxjZh+1Xd6LHtx19KwnLSxrGOtx8VyzMd1WUl6etVlVNnFWFUYGDXLPlNkmTCVwQQxqyL6VVwTkVUA4ODS8A9azsii59tfA29Ki+1OQRnrVczRpxuFI0sR+YOPzoUQHM245PWgHIxVY3EYbBYUpu4hxkU2gLgzt+U4p8Uk0YyCcVnC/jAPzCpl1SERcsM1AWNGK8k3jzeRnrXVWk8VxbBOM4rg5tWtxEpBFJB4h+zSAq+AaiSuXF2PRI7dFUrxVG9s1KEoRmuQm8ZNj5HG6smTxzcqSrj8aSiy3JW1Os/e25Pzmkj1GSFjlzz6GuN/4See8PyHk06XVZkALkc1qmr6mbj2O4j1a7U5ikP51eTxTexphlyfrXnsOvNERxkd66DT9UtrrG8gfWqVSS6kOlF7o7Wx8XKQomBB710cGq28yKwcHNebXUce0NFj8Klsp8RkbyCKtVn1MZYZX00PUUmR1yDQ0qLjJ615vF4hurc7A24L3NSTeJbiVl2kritVUgzH2E7nooZSOtAYE4BrgI/FNwq4IzirFp4ocfPIOPanzx7i9jM7iiuch8VWj4zIAfetCPW7SRQRKvPvVehm4tbo06KhjuY5cbWBqbI9aLEhRR+NGQOtIYUUZHqKKBHgQ1u7nTb0HrmoZJ7yVNvnEfSoZttu7oicZ4pn2hkQ7jXBY9m5UNzMlyUeZifrVtfPwSZGIx61VSzNxKZS2K1FCxwhSRmhuwJXMt5Jkcjc1Sid5EwXbA96nO0NzjnvTHhDNx0pgMTPJ3cUhkZM44p5i2fxc02RSEyvPvQIbFeSRnlqsDxJPbDK81iss88pVRgdKbJbNEcNk5piNS88UXV6ojDbBnnmqpdmXO8kmqi2RPzEH1q2sLhQ3p0FA1cfGZFT5ic/WnRXUkRwScU5VDpk4GO9ReX5h65pAXkMkg3qxzSiHLZfk+9QxTGDAPIqxLewqgYkUrtPQdl1Ob8VgbbWMsqgljlu3SsNNJtnUEXJz7rxXQeKZI5RYSJg8t/SqkG9l/1hUewreOquzNpJ6GVLpiY5hYD/AJ6QNuH5GqUtokXMchf/AHlwRXSm2JO5JGVv72QP5Cs3UjcwJ/pMSuh+7Mg/nTasIxhnbg9KUUnmgmlUipAlUE96uW+c471VjUECrCEhuOlNAeraTfrD4dtCzc+Xj8qwdSvnupSoztqrYTvJaW0OflA5/Ot+PS0JViBg10QUaerMpNz0RhwWEkuD0FacOh+auRkGtaO1wAqgCtGJBbpz6Up130CNNdTAXw8Y3DHp15qWRY4ECjFWNS1dI0KK3NZETPKSz9DQuaSvIHyrRDmIHI4qlcXqxP8AOasXT7I2A6iuU1Sdl+c5rOU+haibv9sLgjp6URaxJDkNz6GuRinmmkU7TgVr5ZgMVi0Xc3P7YlYblNQvrMjBstzWViQKQDSC3LE9elIB0urSnOHOTVCbVrpTlXbH1qw9m2Rhac2n70GFyT2xTugsUYtauWlG5zWvFeOQHZjg+9Y9xo9zEDKEIA6VVS5uGHlgGno9g2OpW4LJuVutPSQMuHPFZVszeQF6GpiHKjk4qbDuaJCH7rdKfhWGCee1RwqnkZH3qYFkBznipKK9+rwLuQH8KoRkynDHGa1mnjlxE3WhrGMEMOBVXJaF06FI++anvFEiZDYqPaY1+UjOKzbuWdfuk4pW1HeysTq+0gFua2rOZI0B3VybM5YEk/UVcWWTyxtfFNq4kzvbPUVXCu+V+tdXptlbXtsXWTBPoa8dhmnA+/kfWr9nrWo6dIxguGRT1Hao5Wim09Tu9RCWEpVpA3NQxzo6ZBFchJrb3yMZpMv34qGHWmRwgbpxVkWO6RwTg1YCjZxXGw6xIWAyT7irh177MuXenzdx8pvyEHjGMUkc4j4LY9Oa5tfFEVw5RG+aoLjUJmfAPWqcktBKLZ2lt4uWwm+eUsR2zUj/ABPEdztERaPHXPevL50dpjI7E4qwkBkgV9vej20krIn2EZO7R3tz8VLi1kV3tcxMcD5uanvfiHfS2iz2sSgdfmNecahp8l3HGFOADmqt/qM1lZ/Z48k4xUutUezGsPTWrR2M3xW1ISEARj2yaK8tjl8wFpM7s0VftJ9yPZQ7Hoj6hbSXICgY9aq6lESglRsKOwrPtLdY9rMeT61rXUElzZFIzgYrBpI3TuZUWrqJBDnkda1w6PFvzzXMw+HrkzF955NbkVq1rGglbj1ptISb6lgzxhfnqtJdheV5HtU14tvLCFjI3YzxVS2hUwlSMkdKSRVye0uVuyVJxUt1cJZxhSM5qCKy8mTeoIqvcSCSUq46etFuwrk/nqEDovJ5pFw/zOec0RCNkGBginCPcOOlOwXDcZHGBxT55FhXOPrTXjaJNwOazzcPO5Rx37UWC5NLdqUO0VVTUUiyWIz6VdigSJMsM5rF1GzxcK68LTViW2XIdTE9wQw+XFMu59xZQeKSGzDKGQdutSR6a07MckYo0DUyb+R2hg3Z2q2BmrVsQIhVfUziJoiDuiIJpbKUNFjrW0HoSzTQ9KkaNZY2jYBlIwVPeoEbip054wK0A4zUrQWN4YlOVxkVDGc81qeJFxeQn1T+tZqAAVh1Asx9Bip1HANQJVqGMySog/iYCqA7bS7LFlbswOSoNdTBGWUegrFW6ito41PCqoArVtdQQxggiiVW4RgXwqxrlqyNS1QgmOPk+1V9V1OQfImcn0rNs4na6Dyc7q2hTVuZmcp68qIliluLglwetaohKRAAfNWmlkqjdtxxUE+ENKdW4407GLLC7SgDkn1pt5p0U1sFZRu71fE6K5JxUE8+WGwg+1csndmyVijY6BGXyVwKll0mOOTPGPSppdTe1iI2nd6VmzXlzdR/uxg9eam7Y9ETPbQKfvCkX7OG2jBrnJDffagsjMFresrcOAfvMKbEnc0YIInw2BipPsyeYdgAqOPeDj0qXc0Y56moVy3YlkhV7dkKgnFY0ehRvNkLgZrRurjy9mOp9KY+qfZoiwU5+lPVCtcJ9EjRBgAVXezhQYLAVG2pzTjgEE+tYOryahbnLbgD6VSTZLaR0CRwq20N+FDwsSwQcCsfSGM5Qu5LehroGWaFeFPsaHuC2MZrYmYsBzmrETM+Qe3SnM7ITkDJ5p9sC7Hg802CI2Qqp54qhLJKzYVMj1FX7uKXedvTFOt/ljJYZb1o21DfQxljkkYjZg0q27qhGa21T5Gfbz2qkmWuCrDGafMKxVjbam0YyKdtcoT2NTyWjwuXA+X2pY5D5bZU4HSk2NLoQx27Ag4JzUws1Q7yMGnJdDegI+XPNO1GbzlCwEZxS5tRqKtcaJkV8KRmoDaS3rMWcgemabY2zqx3HJNX4VZZsA/L3oYLzKEWnGxk8wZJz1rTWUHaW61HdTq1wsQ5PeopXBmC9AOtLfce2xaVN59c1e+WKEIBVOCTkAelOnukt4iZD9KllouwEFx6VHdafBJIWYdRVC1vmdwyj5TWs4L2+/PPXmk00NNMwzosSsflPJz0orWJU4JBz9aKOeRPIiC4tBOT5fG3uDU1q90sexxlemaA4jBO3GamiuXmj2xLmrZKL8MAa3JJwcVRuoRMhhLcnoavLK4g2lfmxVIygNufgjrQmJoxJreWwuV+YkNVtImModG69RWg/k3ZBPOKVbPDZXpTuhJMS4vIYYwGIzVRI1uSWTBJq3/ZkVzneTkVLaWX2aTAPFJWQ9WUvsDJngipECR/K3WtO5b0ArPNt5z7ieKdxWK00Zdjg8VT+zPvPH4itWeAhcKcEVntJJHLhhketACSgiIdzVC7jNzFsXIYV0X2VJYN4OSapDTyCWxzmmgK+kFYYtk3JrXtreIliDgNVGSxZV3AUyO5mRtu01Nmyk7FTUNGzPMRkiQEGuUtHeCZom4KnaRXfeZL3Tr61yXiGza01RbhF/d3Az0/iHWtIPuRK3QtREcZq1GBmqNq2+MH2q8nB5zW5Jh+J4WWOymI+8rjP0NYiHIFdR4qCtotiR1SZ1P4gGuUj54rF7gWoic81uaLam51KMAfdBc/5+tYcY5FeieA9Fa+F7eF9iQhUyR1zz/Sm9hi3GkTvbl8ng8Vc06KTyQCpwO5rfmntoYShKkjvWO1+ACET6VlyNlKVthbi0SQ5OM1VX5byNAOM0jTSN1amLkSq/cGt4SaVmZSV3c7GaeCOzUkc4rDnnhkPPFPvPMS0DdRWQST1PNSlYq9y3/Z/wBpUtC6n1FVJ9OuIyDtOBTo5HjOVYg+xrTttUPCTKGXoTUOJSZlSqrR5dRnFVoIUYntXSm3sbwZRgD6VTn0SSPLREH2qLMrmTMK5ij3/czxTbeRLVjjuOlXjaTK/wC8jIx3qF4kZsADj2osFxqXRZ9204qS4vVjUfKSaaYio+WkysnLr0p2BshS5jklXPP1rUS3hmTlRis9beJj5gwAO/pVmCXcxRDnNRJPcuLWwz7ApuVeP+E8iqetknZvjyq9cCtgBrXc7nOaj/c3Ubeb3FUrkuxzdosS3SSREDnkV11td290oiABIrmnsIzdFYpMc1I0FxpcnnoQwxzVNXITsaepWKpLgAc1AgNsoJXHasyTX2d90mPxoufEUJhC8ZpXZVlubQMcoHQE9qpXKJC3HINZ9tqiTEBGq6jCe5CvxSv3HZEJvdpCBTj1qNnSSZdoGfrWv9khdCNo3VjyadJbz+aDxmldMdmi3L8kYDCnRRpJFtx2qO6fNoG/iH61Uju2SAv+VK1yr2Y+4swVZUJzVG2s5klY7s1atpJZQ8rAgVFDcOL0Ar8ueaqKaIbW5pW6hYm3D5qrJ5v70ryRVm+JwHj6AdqpQXflQSSN948YNNAVtPnWKaZ5+XHAzTJbjc/mKep/Sqs10mWYD5mPanKAEXJ5PSqsRc1YrgfKM4qHV4J7lFEfQVXmidPLYEhc9KvwXLKB5n3anzRV+jK9g7JCEIwRW1a3LYKP0NUykfm7wcLVm0gLMZT90VMiol3YoAyKKYZgehGKKz1NC/ewwYVFA5qvYRrp1yUYhlY1C1wGb69KhuI7lCrsCQD+lWovYzutzp5bUviVOhrLvrMNE2etbNnMH09TnnFZGoTbCSxqVe5WhnWMBCyZzkVpWbMFORVeyDGCRl5zVzSriKcMpwHU81tbQxZMUPlM4XBpkL+ZEWxyODWwwjWE5AAIqhEigPsGQfSloMrCBpVbHSp7SyDoUH3qrTXb2sm3BwT6VoadMJTuXg0mtBpmbc6fPFJ83TNRS2cTR/MPmrYuZvMl2SECqF15cbD5qi5djOMTRJhScUhuQAq7eavqsbjI5FV5ljVsgCmmJok4MVRBUJ3DtTypMfsaLe2aaURorEt7U0Jg7gx4UAYrH1y0+36VLGo/ep86Y65H/wBbNejWngKee0Es04QEZwBVdfD2kWN1tuZyQOuWxzVpMhtHi1lcYULJKEPoGyf61qxGFyPnYn3Y1n6na2+meKtQt4HQwLO3lEHJ2E5H6GtKBVx8zZz610RJKHiNsacsfP8ArFYfkQf6VzCdTXRa8P8ARuhAVgBmucU/MaiW4FqHlhXfaBLNBpRRZGVZHLEA8HjFcDbgtKo969DsohDYQJ3CAn6nml0AnZizck0AUmKXdQA7PFCcuB70nWrWnLC19Gs5xHnmmBs6p5KaQgX72B3rnd2K3/EjWKiJLRgT3wa54mgEOzS0zNKDSsBIhZTkE1bi1C4iGA5I9DVLNLmgDah1WNxtnjx79akEOm3LfJsDH8KwhTs0rAa02gqTmGQj2PNZd/pU8KHCFvdalivJ4SCkjD2NW01ibI3hWH0pWHc52e0lS1KKGVm71Rtnk02cec5OTXo9tq2lTRhLiHDf7Q4qdvDOhayu9HCv2KN/SpcR8xw018J1AJ4xT7WATI2DgVvX3gO5txutWEyjoO9Yt7a3dhGY2iaNvcUbBozIa0eC6ZtxPfOasXVy7WTBgCcUxHkB3SDNPkC3CbcYpczK5Tkbm2mbLKuQapiyuZDgRtXYfZlicKU3DsalaS1hOWUDFVzMnlOd0m3aG6VZARzyK6mYJGyyKPxFVrR7e9uj5YGR0xUOpzTWkvzLmOs5e8zSNoo14Zw43UkriXj0rI0y7a7kIUHaO9ahiYAkUWsxp3RFKFaBs9q5+JZru7Maf6sGuhIDoVJxUCWws+U5LGhOwmrghEaCIDtzVd9kbcAZqYAi5G4cGo76FWYFDTQMe8gaMAcgis51wjjnPYVYfzEUbVJ49Kzbme4VxiM1SRLK0MSqJGlxu7U9beVAJm+6D0qhcvOZTjvzgVs6dJJcWLCQdO1OV0iYpN2NMbLuzUjqB0qpcISixofmzxTv3kFmSBz0FS2duYws9we3OahaI0lqx8FrJJtRsgCthGjijMBI6VmtqttGWKsOBWLbaw0985Y8E4AqbOW47qJauppo7hljOVFFTPEHbdg80Vd0Q0zopbYM0KBCDu64rpGtIpIY4yB0p9pHb3eBgBhU09uFuFUNigRjtA1pOUViIzWfqcO4YfGD0Nb2pWMuwOuSfasjxFb3FppCXO0ttweKLag3oS6Xp5js2J6Y4rG06xuk12Vo2zExrqtO1C0m0JAWCuwqK1SHTEeVup5GamdRRdibli7VxbFSOcVmwTtb27E8kc0648QRyJsVcs3HFUreG6uCwRGYseFUZqkUy0JkvowSnzVPbqkL4ztNaOl+EtYucOsHlL/t8Vuw+BFaXfqF0FK9kOKPQV0efamZmmLI3SqyF5xtkB3V6jLpPhXTYSJ5I5G/2nyTWNNq2gWdwGtLVWXHJC/40WDmOd07RtSvG228JK+p4FdXpvw8klkV9QmCr12rVIeNzbhha2yqO2azb/xlq16u0T+Uv+xwaaiK7O6l07w74fUmVoyQP4jk1y2reKbB2xY25GOjEAVyEtzLO5aV2dvVjmojiqsI6Obxpqj2pgSQIpGMjrXPSTvKxZ2LE9yaiJ9KTJp2A43WxnxBMQMHCksRwOBU8ExAGWLD+8afqkSzancEqM/KAWOB0qCGIH5fMXZ7Hk//AFq0QBre3+zgRk5Yda5tfvV113Zfa7QwhgCBuX6+lcpLE0MpVgQQcEHtUS3HYt2XE64GcnFejqMKB6CuH8N2hutQD/8ALOL5mOPyFdzQIO1JilxRTATFbfhq5sLW/L36hkxxkZrF7V2/gnwtbaxDJPeLlc4UE4oEzF8UXmnXt4rWCAKPvEDFYBFdT400a00bUEiteFYEkZ6Vy/FK4IbSilwBSUDFpe2aQHilHSgB4xRuFJkUUALn2o3U3NHBoAM85qRJ5IiGRyp9Qaj49aODSA39P8WX1kQHbzkHZq6GLxBo2s/LfRrGx/v/AONef4pOlKwHaX3hXTb986fOqD2ORWRL4H1SHcYQkq+oNZEV1PAQYpHT3U4re07xjqNmAruJkHHzDn86TQ7s5ttPubS7/wBLgZADzxWbr+npd7fJOD3Ir08eKtN1FPLvbYLnqSMipn8MaDqsWbSVEc85VqVuw79zxvR9NuLKffkkZq/rs/mQhSmT9K7288C3kRItZo5F7Z4NY03hDWVBaWwdkH8Q5pNa3GmrWMPSYobew8zaA2M1WfVW85l/hFT3lhcRHYqunsRioY7MQRmScZ+lK3VlX6Iqy6oh+VM7qdDfEsqsc+1ItpFLKXUY9DUEthJG/mxgnHvTshXZbnvC7hUTJHes43cxvNhU7Qea0tPlUyYlUbjxg1c1TTYrWJbpcZwD9aEJ7Fea4WOJSRj3qGV0mwQnTuBXP6jqk0rBY0YKOvHFdRossM1l+8AyR0NDVkNPmZhp5X2p969elMSG5V3aPIWr13Yn7WXUFVB7VpQxrHGcjlhTuKxnyXqLYxoVPmVYgdbyPbIdoA6VObGNU8xk57VC1sTExT5T6VOhWpn3GmwCN3DdT0qhFprIGlT745WrNxDdKBhiwzxV+zWXK71wRyaq5NjJe7ukbayEEUVZvlkmu3ZI/l6dKKenYWp3dpcld86vgA1bOqLPslcng1bs/A2ryAJ9jdUPPznAro9J+Hi8NfyhVHOxTSHocvLq0kkkYQZX6daW8nnvbfyXjJjIxjFepWmheH9Gi8xlh6cs5B/nWTqHjPQbFmjtbZZmH9xQB+dS4Ju7FdHntpolx9m2pbSFc8HacV0Ft4T1K/CxzgRxep60y58eXUiskFvFGpOR3xWfceMtWmQos4jU8fIMU+VbhdnU23gDSLI+bdyhsdycUq6x4c0Qstuiu4/ujOa89udSu7gnzriRwexY4qrvB6mqsI729+Ik5XZZ26x/7TGuWvfEGoX0jGe6c57KcCsneOtMLDdTsFiZ5yxJJqIvx9aZkU3+VOwDi2KTeabu7Uc0WAUv7Um8+lIc+lKASvSmA3qepo5p2056U7BxQAeGvD1jrXiS4S+aUoeQqELXplv8OvDcERU2bOR3aVq4Hws/la+XHB3YNexpL5kKHIyVrz69WSnZM9GjSi4J2PLpvCFrH8QLDT4VmNrMu8xBskAHnn0+tZHi3RdNfxTqKmxjRY5iiqRyAOB/KvQvEipZ3dlqjMwWHep2kjOR8vTnqK4rxEd+qiZpBI0sMblw2dx2gE5/Cuug3KmpM5K+k2kYltawWsflwRLGnooqakOKTNamI49M0lHPajn1oAOM1r6b4j1DSoDFayBVPqKpadaG91CC2HWRwteox/DbS/IBd5C2PWglnl2oajc6ncma5fe5qpV7WLVLDVbi2jYlI3KgmqPuKBiZzxRRmjqKAAU4U0UoNAC5opCaTdQMXPtS0maXrQIPqaAaaVwetOoAUY9eaOKTIFLkYBpDDNJjnil+tA57YosAAsO9PjuJYjmN2U+oNNIHSkx0FFgNGDXdStzuS7k+hOa6XT/iJewx+XdW8co/vLwa4nB7UYpWA9APinRdUAjvbMJk8sQDV7/hHfCmqxeXBKm5h0D815iHx9akSZkYOGKsOhBxSsHodhqPwsmSMtp10H9mFcjqHhrWNKhC3Fu2FPLKMitiz8XaxZALHdsyjs/NdDafEcsoS/slkHcr/hRZBqeYXFqqyIw+Vz6iluoLt0WMuHXv7V7D/anhHXoNtzDFG3o6gEVDL8PNMvIvM0+72A8j5silYakeTwabbyQEOg3D2potFgIVBgZrt9W8BazZZFqFuFPdeDXPSadfWcpjurOZQP4itTZlXTKDJ5jbD2HNQnoR6VdeMF/lfGRzntVa5tHj2urBk9u9NAyOOR5ARjOKkkjZo8KMVLuRIsBcMfWkeYhUTByTRoCuZj28kUyE8r3FXBLG+SoHHBrRnt42thuYZPeuXuY7i0nAjUsjHk0BexogJzgDrRTlACrk8kZooFoeqaj8SL2ZWS0gjhUjAJ5IrlpvEWqSuWe9myRjhsVleZ+PtTSc8niqsSWbi+uZx+9nkf8A3mzUGScUxnB+tDOAM07AOLYxQzYODzTNx6YHtSb8AZxTAeWyfSkJUgjvTGbnPambsHFADwaBnPamhvSjIU8mgBSD2pGz3owQcZ60Y4Oc0AKB8ppR6mm4OzGaBnAFAARg57U7HGaT60Ak4oAU80vOKaDx2pwIoANMlMGuKw6NgmvYrFt9rGQcgivGkIj1C2k7btpr2DQzv09e5Febi4+8enhZXpj9W0iXWbW3tYbpbZ1mWQyMm/AGSeK808SMp1mWNURTEqodgwCQOuPyr0bxDqsmjaWbuNQz7tgB98ivJp5XnmeaQ5d2LMfc104R/u7HJiv4gztQDgikPNGcj2rqOYU+tAwabmjOPrQB1vgHTftuvrKR8sI3fjXsrkJCxJ6CvnzTtYvtKdntJjGWHNX5PGGtyxMhv2wwwcUCaKOtTifWLyTIYNKxB/Gs8+1IWLEk8k8k0gPagY7pSUvfrTTljxTAcMUhIpR1pM5pAIRxSgjjig8HHelx3oAac4460uDjJo60AZoGKDS9c01cg89KXg9qBC9e1GKQUueODQAE5P0oBNBBK/1pVJHGKADJ70Z5zSkjuKaBluD0oGOzjOKDgnNJvA46mk3j9elIAIpeR1pOpJFAbjJosAE55oByR6UgbmkzzxRYB4bB5NXINVvrU/uLqWMegY1ngnuKPmOe1KwHX6X4+1WyOJWW4X0fr+ddHa/ETTbkKt9ZEZPJAyK8uHHuaXIBIxz1osFj1t9J8J+IVeeJ4kdxj5TtI/Csm9+G1pPEraffMSOfmORXniSMOQ5H0q7aazqFowWK7lQdhu4pWDUnu/DOrw3J/wBGeVUPBVeorNk+0xSOLjTZckcHaeK6WLxxrEZYebGwIxytatp8QR5ey+0+OQEYyvf86Vh3ZwrDzwuw7eOjVVuGiWJlkILqeAK9itdZ8IalbKskUELEfMroAR+NVrj4e+H9XU3FlOVEh+XYQQKXKPnPJYbWGeISPKEY9iaK7O/+E2pi7YQzxvGPunOKKdhXRy5O0YpCxJ454pCe/ccU0ZXNUIXdnJI5FCtxg/jQx4OAOTxSKDnGKYCgjIx2pN3UGjJDcevWgAFvvAYoAFYbabgZ6YNKOcnOMUArkfNkd6YDuOaQqD1607gDvg0ArgcmkAm3jmkC896fjnr+tKF4BGcUwGH9KUDK8kfSncD1oABHTNIBmOQaF5zkU4deR+FLgjsBzQAzA79aD9aceWPQ5pvOcmmBHNzGcfeX5h+Fet+EJxc6WrKc8CvKCATjg13fwzv8NcWTnmM8fSuTExukzrws7XiaPxBbZoUajvOv8jXme/2r0f4jMf7Nt1/vTA/+OmvNxgg/1FVhl7hniXeYE0hOeoxTtpoAJbBrpuYCcdhRkemKOR24pSDnocUAKdp54zTOMninYHUUg69CKBDQeOlLz3ODTu3T3pB97BFFwEA68UbsDGOvel2nPU0YGcE85oAT27UEnnHIpQCSeacFx7ZoAYFw3BzmkIJJyTTyOSARkelHX64oAbtJHH8qDk04FuxoY/MOlIYgOT0pxKEcHn3pGyexBphYbsYJOM0gJACAcd6TGDyfpTS2/HUD0pSuB8v86dwFx0P9adknqPpTFJPDL+VOJHpSAToTkUnHPGKcSDnjn2oGCMH8KdwECBuRTdpU4596cBk47ijkck5oAQnHY+9IegpQQxIPGO1Ic8E8c9DRcAA46ge9G5QOtBUSHGOlN27XJ4IHSgBQRnHPNOI4wMYpgJLhjnPbilLZYgZzQApHqelLtHBz1pCRtzgEA00hiCDnJNAEhGCAKM89ec81G3ylSc8daAxJ5B69KAJMneecc8YoL8nk/jUQypyMkY/GnKcMQSCPSkBJuztA+hqzb6jc2jAwXEsbA/LtciqGcOOvtTmyzAYzz+VAHSW/xA1qzi8kXSyAHIMoyfzormgImGWQE+pooFZDwQenI9qjbDEBufxqVYivzZPXFDptPQHntTGRbeR0x25p49QcfSlOCclRTWI7ZJx0AoAUkbh1NKpB9MdeKMK6BjwyjOKUkBR2544oAOMEnilJUfSlQ88gY5680hZSC4IKewouAvy4OGHHvQHVSCOD2qPedoOUI74BpxKuSoGSOeO1ADiFDEjv1pR1PPHtRwNwJ5I44pQVCe/rQAinOR15pSetGQBx16UqnC5ySfpQAn3mA4yfWkb72OKCOpHBxyM9aQkDaRwOhOaADIPAx9aMfPk9cetNBAxnke1JkDJH3h0BoADnO4rzXV+B9Nvv7VOpIFhsdpR5ZXCgkdh61yq7pHVQMscDFPv/AB1ezXMWm6cqPbWi7U2KFDEdW+lDimtRxm4u6PSPiXBKdKs7jO9PP+8ORypxXmnIJzXR6L42GuQy+HdWhMcVz8sDMf8AVyfw/UZxXPzRNDOySj51JVlz3BxiklbRA5NvUZuwemBj60vzZz1GMj3pcnqBTe/XPtTsIMjBYtyeAMUpXOCGPI6ntRkDt0P4V23w90Oz1a8u3vbdLiKNQAGzgE0COFQ4cAHj8hUjPhgOSc9q96HhHw//ANAq14/2aw/F/hzR7Hw3dXFvYW8MigbWCc9aBXPIM9MDn0zQAMk/kaMj5uQPTFIDuOQcD3FBQ5SFJKfrTO/A59qAwwcnHpRuUYBx15NMQ4fTijk96QcnBwfp3pTwQOPpmgBvIIyTt6EClU4GRkfWgnBLAcCkB3EZ7dRSGKN3Y8nkgUpRcgHr25oGAM5A5waQsqtvc5JoAeqnbgA59+1RSLuwRn8aerAjODg0NnAKjIJwRnFIBqpkr6Y+Ye9KWC4BX8jmkywVgQVwcZz1p+4E7CEAA/h60ACkkcg8d/Wjd83C59KiXAY5LEAce1OMi5Bxk9c9qAH4ySMHimHAxnP0p57KQwY/ypo45Yjrn3oACoIzjFJgEgYGc96cxKt1UqRkd6PMQ5yOn45oAacAnn5valG4NyMg9KTeq53EKT0zxSswSMO7bV7FuB+dACAlW5HHWl+XBJ4JpqMsq7g2dw4xQuGAByD1IxyKYApGDuGD2pxXA4wTTGDEsQCNpGDjpTlC/NgNkDOc0XACCnLjFKcqMDqaCWcbiCcHHPpimq25yQDwKAFztUnHtxTgT5RkGMZx+NINoOGyCemaEO/noD3BoAYflI4JJ6U8YDAMR6U1ipxljk8d/wCVKoBx3xwc0AKeFLFdp96aT8xI6euelKSvmN85Bz+VIfmPJB3ccCgBGkKkAo3T+7RUnlO3ILY6fKeKKWoFZtStCMfaY1yc/eFIdRtMY+1RZwcfNUX2eaTDOlqPcMcH8Mc0hjueE8m1x9SP6VWgiVtRtd4/fxAdfvUHUbMkAXERwf71QeZdnEaW9oVzjaXI5/Kp1NygyLa2QhcY8zAB/KjQBw1CzI5uYvTJNPF3akFvtKEeuapPJeiVozpqNjowlGDU5muXVf8ARFBxyodQKAJxfWvP+kRkH0NJ/aFpGCXmUAdDVSSWUQuhtjFheXEyLj8adHdSeWqLbXDqASWDK+R6jB5pDAa5Zb2ClsDHKqSD7dKkGrWEY+WR+TnBRs/ypwuYUGNk4J9Im/LpTX1C3j+8ZRnpiJs59OlMQDV7BsBZuc4PBGKcdV04nabiMH0JxUUWr2LE4dgMZLGNun5VDJfaOZcyNCeOS0RP4ZxQBaGp2THAuIgfTfUwvbY/duIz/wADFZsU+gsxUfYx6Ar/AFxThNoxYKjWXH+yv9RTsBoeZG5BEiEezVIGGTyc56VniLSXQ7VtMn0C07+z7AnesSYJ6oxH9aQF1snJ5BPp2puTxg8+tQfYbYAbDKgJ4KSsP60PZEfdurlCexlJ/nQA68me3s5ZYeZMEYPvwc/gawNHaUC4wY1yR0AGK2vscpDeZeyshyDuVSPx4rOnistHdHLOzS8Y6Aj/AOtSkNEV1b3U1/aLaySvcSHbGkWSxPt+ddRcLcJcOt2HF2DiUN13Dg59+Kz9J8SvoWo2+qW1rDLJb5OHOCRj1/Gt3WtdtfE99FrFrEbeS4jH2iEHOJBwSPqMGlFjZl7gTt4HP40EjHqCMmj5FJYgYzyfQ0uVIJGQR+NVckAQ+BgjjI7CvWvhhbbNGuZu0k2APoK8lR+uMgflXtfw+g8vwxE5BUSMzc/zpCZ1RzjpXN+PR/xSlxz6YIHvXSjBFcr8Q2x4Um3K20kDjPr7UCSPE9uXbnI6jjFN3LtzkH9BTiuF67unA6imlF3BeSGHy5Hf0plAUJyMZ9gaMZwTx260EhWGABjg4FG1QmAg2+lABghh7e9OKbScnkDPXFM5LdASfbpQfk6glyMDIpAKvqpAwfXNJtIbcD1PakVI1OQAG+gqQdOOfc+tFwGBiehyT60/aAVBOd3b0ppXOC23b15PehXG51znH5CgBWAToWODn60KJGJOcDHIxzTTklQvAx8tL99CuOv3iDQAMd25Q5PTb6GmhW8wsXCr0C4zj3pzSAPhlyp5JH8NOdgD6AYz6D3oAjAG84ZmBzxinLtDr+7K4HSlIAYgkEjqRwKQSjzGVVcMOg6igBdw6YYbjyev4UDLHcxBX1pANxGVzj5iTSD5QDgD1VvT8KLgSAHJw2Af1ppG3OAOfTvTS4K7QRu5B54oR8q58vIAxuBoGBA2nuBx7mkJU43A7em3GQKUOrEKFPqc8U7g/Ng4zww70AN6NxGoKjIAOBTcsCw2kDuwOcipSAJCDw1NJXG0Nzn5Rnr60AJI5cA53DuCODSkAMW4HHb+VG5MEEAEDLDilJUoG24PTBoAaVclVQkZ564+tBldcARkkHG7pu96apz/ABk+mDwKVnBz8wJoACX8vcqEtjIVjgc05H2sGxliOBjpTcEZx9etPByCWIJI4yaAASFWyoPuce1NViRt4yueaU5DFWJXHOD9KFO0jI+XqTmgBARwAPmyeaerAHcoPTnjrSg5HOBg4wTTSuDnAHv1oARAhHzNg56UUjEZ5UUUCDGEwUOw9zxTBKpUCQspHHIyPSm20QWExAkrnuc96sjaMMEGwHG3P9aQyJU27hIfbPJ/KkwwbzGYjBxk/pTkTzXbnAB9Of8APNIvyloOpIHzf5+lMB4Yux2j5SRgrSgqykrjHYkYB5qJl3O0hxuA29KczZVhjhUyfekAnlYUEsp56Yz3pQJChHmAgHqBinxr5kXB25wBjtTFZhkcYxxxzQAKud8Y4R/Qcn2zTmUrheSE5OT/AIUoVSFXHvyc00rjH1IpgCiNVfAHPP0NNMYYlpArFhtPAxjpjFNeVw4wQMNjOKcSw4J5xyQMZoAqvpNs8ag26OAP4lAP6YqA6HYSjaYFU8g7GNaeMc+gzSKNzD64pq4jHPhW0kYBGmXthSGP60i+HY4Vcw39yhHsCDz3FbY5Kk5pI+jE4K9AvofWi7DQyBYaqibV1EMM4wydauwJdpIv2iW3kTsPLI5/OrRywBzjtinKhZd27p27UARgbQu0CTOc+h461C9pDeQrFcw+YBzk9vp6VNJI0cLMCMKc49aXaGCMed3GPT/OKkCtDptnAMiFRgc7snH51OmDlFVVbqNvanZDKxAwScU7Aztx97qR7UxkbFizLnPOCemDTsYADuMk4wF79qeWKBVHTrzzzTV4wMnA4FABEoaReGUDgjp361774ShMHhqxjK4cRAkdxXgtou66QKSjOdu4dR7ivorT4FtLCCFDlY41UZ9AAKBMuDpkYGfSuP8AiPIB4cKMgO5hhj2NdgOfp6VxnxKhWTQgx/hOce9AkeLq+8b06dh6j1pXLgqzMUOQ2eMjtxTVRQEQDAVsA+gzTY5WeRk+pB9D0/pQUSNkMx9umKbudkViVHYgc4pF/ebeoyM8H0pw5hHUNjcCDigBD93cqggHk0rnagzuJIJG0Zx2qI/Mc5bPKHB69M1KZXUKA3yscAenHrQAbiMMuMqcLk9f8KaWZnGz7m/kjtQ4ABVvnAI6+/8A+qkK7ckHq3NAh4VzgqCeSQuMZ+lIkiuWjOCyk5Xvn3p7ZVBkknPB9OKikQkN83G3oRnv3pDHK4wYyNso6Drz2+ooP3dpAG/1POajjfLKwGCfmz7kUBg5UMoO5gDn1pgSBjy4YgAfPmk3YJHU43DnJ9f8KHzH0PJ4zTmyYyoYgAYPfINIBYmbcpaPaW9+vXp7UisBK3mNg+oGcD6ZpohUFf7u4gLjoe5ob5pSP7vv70AOUgQExYbacgjjPrUQBDgMXzjqe9SNBmZY92OjZA74pqqSHbccghQO1FgEwrFTx8oGDzj8R+NOVkDHEhOTnAqOFt4lLdAcY7UkL797bQCFHT3J/wAKdgJRu7p8uTzjrSofk3ZIBxkHp+FV/OKxtKwDMgOO3fB/lT43YWu4HnPORnNAEiYaNmJ74HB4/OjLFF37ty52sB/+ukIHljjnr/SkK4MfOCvGV4oAmaTEJ/dFjgd88/4UxSGIw+wjlicYpkjmIblAzu7ikjtlunTzjkjLZXI7/WkBJnDFS6bccHpz6U47VLI2MrwzjkE0yLGPLx8v8uaEA+YkAlTgUwHKCgXaOF56/rQ7LneFI4/h5/MUsa5XjC59KRo8qPmIyQeOOtIABDBWZfoepFCsBlS2SOvcj0puwbnbJ6k889KRQFBlIBbGB7UADOSVIB2n7pINPVgFYowI9e2aAvzB3Jb5d2OwJpu3GcE4znmgB6yBRjhvc5oqvMxV8BmHAzg9aKdx2P/Z"/>
          <p:cNvSpPr>
            <a:spLocks noChangeAspect="1" noChangeArrowheads="1"/>
          </p:cNvSpPr>
          <p:nvPr/>
        </p:nvSpPr>
        <p:spPr bwMode="auto">
          <a:xfrm>
            <a:off x="1837807" y="15990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31" y="2078990"/>
            <a:ext cx="3232588" cy="2152904"/>
          </a:xfrm>
          <a:prstGeom prst="rect">
            <a:avLst/>
          </a:prstGeom>
        </p:spPr>
      </p:pic>
      <p:pic>
        <p:nvPicPr>
          <p:cNvPr id="1030" name="Picture 6" descr="https://ss1.bdstatic.com/70cFuXSh_Q1YnxGkpoWK1HF6hhy/it/u=113974101,1794619082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955" y="2078990"/>
            <a:ext cx="3517817" cy="215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s3.bdstatic.com/70cFv8Sh_Q1YnxGkpoWK1HF6hhy/it/u=788939499,619134576&amp;fm=26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208" y="2084812"/>
            <a:ext cx="3223847" cy="21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142607" y="149342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科学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56049" y="155138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督促</a:t>
            </a:r>
            <a:endParaRPr lang="zh-CN" altLang="en-US" sz="2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9488317" y="15765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陪伴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667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466" y="2695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 smtClean="0">
                <a:solidFill>
                  <a:srgbClr val="832117"/>
                </a:solidFill>
              </a:rPr>
              <a:t>项目简介</a:t>
            </a:r>
            <a:endParaRPr lang="zh-CN" altLang="en-US" sz="3200" b="1" dirty="0">
              <a:solidFill>
                <a:srgbClr val="832117"/>
              </a:solidFill>
            </a:endParaRPr>
          </a:p>
        </p:txBody>
      </p:sp>
      <p:grpSp>
        <p:nvGrpSpPr>
          <p:cNvPr id="8" name="ïṡļîḍe"/>
          <p:cNvGrpSpPr/>
          <p:nvPr/>
        </p:nvGrpSpPr>
        <p:grpSpPr>
          <a:xfrm>
            <a:off x="6626122" y="2069751"/>
            <a:ext cx="3044550" cy="3121024"/>
            <a:chOff x="890381" y="1068777"/>
            <a:chExt cx="4607563" cy="4723297"/>
          </a:xfrm>
          <a:solidFill>
            <a:srgbClr val="832117"/>
          </a:solidFill>
        </p:grpSpPr>
        <p:sp>
          <p:nvSpPr>
            <p:cNvPr id="9" name="işlïḑe"/>
            <p:cNvSpPr/>
            <p:nvPr/>
          </p:nvSpPr>
          <p:spPr bwMode="auto">
            <a:xfrm>
              <a:off x="2930549" y="3104964"/>
              <a:ext cx="524396" cy="648072"/>
            </a:xfrm>
            <a:custGeom>
              <a:avLst/>
              <a:gdLst>
                <a:gd name="T0" fmla="*/ 13 w 51"/>
                <a:gd name="T1" fmla="*/ 13 h 63"/>
                <a:gd name="T2" fmla="*/ 26 w 51"/>
                <a:gd name="T3" fmla="*/ 25 h 63"/>
                <a:gd name="T4" fmla="*/ 38 w 51"/>
                <a:gd name="T5" fmla="*/ 13 h 63"/>
                <a:gd name="T6" fmla="*/ 26 w 51"/>
                <a:gd name="T7" fmla="*/ 0 h 63"/>
                <a:gd name="T8" fmla="*/ 13 w 51"/>
                <a:gd name="T9" fmla="*/ 13 h 63"/>
                <a:gd name="T10" fmla="*/ 42 w 51"/>
                <a:gd name="T11" fmla="*/ 29 h 63"/>
                <a:gd name="T12" fmla="*/ 42 w 51"/>
                <a:gd name="T13" fmla="*/ 29 h 63"/>
                <a:gd name="T14" fmla="*/ 40 w 51"/>
                <a:gd name="T15" fmla="*/ 29 h 63"/>
                <a:gd name="T16" fmla="*/ 27 w 51"/>
                <a:gd name="T17" fmla="*/ 56 h 63"/>
                <a:gd name="T18" fmla="*/ 32 w 51"/>
                <a:gd name="T19" fmla="*/ 31 h 63"/>
                <a:gd name="T20" fmla="*/ 26 w 51"/>
                <a:gd name="T21" fmla="*/ 25 h 63"/>
                <a:gd name="T22" fmla="*/ 19 w 51"/>
                <a:gd name="T23" fmla="*/ 31 h 63"/>
                <a:gd name="T24" fmla="*/ 24 w 51"/>
                <a:gd name="T25" fmla="*/ 56 h 63"/>
                <a:gd name="T26" fmla="*/ 11 w 51"/>
                <a:gd name="T27" fmla="*/ 29 h 63"/>
                <a:gd name="T28" fmla="*/ 9 w 51"/>
                <a:gd name="T29" fmla="*/ 29 h 63"/>
                <a:gd name="T30" fmla="*/ 9 w 51"/>
                <a:gd name="T31" fmla="*/ 29 h 63"/>
                <a:gd name="T32" fmla="*/ 0 w 51"/>
                <a:gd name="T33" fmla="*/ 42 h 63"/>
                <a:gd name="T34" fmla="*/ 0 w 51"/>
                <a:gd name="T35" fmla="*/ 63 h 63"/>
                <a:gd name="T36" fmla="*/ 51 w 51"/>
                <a:gd name="T37" fmla="*/ 63 h 63"/>
                <a:gd name="T38" fmla="*/ 51 w 51"/>
                <a:gd name="T39" fmla="*/ 42 h 63"/>
                <a:gd name="T40" fmla="*/ 42 w 51"/>
                <a:gd name="T41" fmla="*/ 2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63">
                  <a:moveTo>
                    <a:pt x="13" y="13"/>
                  </a:moveTo>
                  <a:cubicBezTo>
                    <a:pt x="13" y="20"/>
                    <a:pt x="19" y="25"/>
                    <a:pt x="26" y="25"/>
                  </a:cubicBezTo>
                  <a:cubicBezTo>
                    <a:pt x="32" y="25"/>
                    <a:pt x="38" y="20"/>
                    <a:pt x="38" y="13"/>
                  </a:cubicBezTo>
                  <a:cubicBezTo>
                    <a:pt x="38" y="6"/>
                    <a:pt x="32" y="0"/>
                    <a:pt x="26" y="0"/>
                  </a:cubicBezTo>
                  <a:cubicBezTo>
                    <a:pt x="19" y="0"/>
                    <a:pt x="13" y="6"/>
                    <a:pt x="13" y="13"/>
                  </a:cubicBezTo>
                  <a:moveTo>
                    <a:pt x="42" y="29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0" y="29"/>
                    <a:pt x="0" y="35"/>
                    <a:pt x="0" y="4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35"/>
                    <a:pt x="51" y="29"/>
                    <a:pt x="42" y="29"/>
                  </a:cubicBezTo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íş1iḋé"/>
            <p:cNvGrpSpPr/>
            <p:nvPr/>
          </p:nvGrpSpPr>
          <p:grpSpPr>
            <a:xfrm>
              <a:off x="890381" y="1068777"/>
              <a:ext cx="4607563" cy="4723297"/>
              <a:chOff x="1127268" y="883861"/>
              <a:chExt cx="4965556" cy="5090278"/>
            </a:xfrm>
            <a:grpFill/>
          </p:grpSpPr>
          <p:sp>
            <p:nvSpPr>
              <p:cNvPr id="11" name="iṡḷiḋê"/>
              <p:cNvSpPr/>
              <p:nvPr/>
            </p:nvSpPr>
            <p:spPr bwMode="auto">
              <a:xfrm>
                <a:off x="1684786" y="5169356"/>
                <a:ext cx="1179" cy="117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ṣľîḓe"/>
              <p:cNvSpPr/>
              <p:nvPr/>
            </p:nvSpPr>
            <p:spPr bwMode="auto">
              <a:xfrm>
                <a:off x="1127268" y="4216107"/>
                <a:ext cx="2939871" cy="953249"/>
              </a:xfrm>
              <a:custGeom>
                <a:avLst/>
                <a:gdLst>
                  <a:gd name="T0" fmla="*/ 2495 w 2495"/>
                  <a:gd name="T1" fmla="*/ 0 h 809"/>
                  <a:gd name="T2" fmla="*/ 0 w 2495"/>
                  <a:gd name="T3" fmla="*/ 4 h 809"/>
                  <a:gd name="T4" fmla="*/ 465 w 2495"/>
                  <a:gd name="T5" fmla="*/ 809 h 809"/>
                  <a:gd name="T6" fmla="*/ 2030 w 2495"/>
                  <a:gd name="T7" fmla="*/ 808 h 809"/>
                  <a:gd name="T8" fmla="*/ 2495 w 2495"/>
                  <a:gd name="T9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5" h="809">
                    <a:moveTo>
                      <a:pt x="2495" y="0"/>
                    </a:moveTo>
                    <a:lnTo>
                      <a:pt x="0" y="4"/>
                    </a:lnTo>
                    <a:lnTo>
                      <a:pt x="465" y="809"/>
                    </a:lnTo>
                    <a:lnTo>
                      <a:pt x="2030" y="808"/>
                    </a:lnTo>
                    <a:lnTo>
                      <a:pt x="2495" y="0"/>
                    </a:lnTo>
                    <a:close/>
                  </a:path>
                </a:pathLst>
              </a:custGeom>
              <a:grpFill/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$ḷïḑé"/>
              <p:cNvSpPr/>
              <p:nvPr/>
            </p:nvSpPr>
            <p:spPr bwMode="auto">
              <a:xfrm>
                <a:off x="4625835" y="4381070"/>
                <a:ext cx="906117" cy="784751"/>
              </a:xfrm>
              <a:custGeom>
                <a:avLst/>
                <a:gdLst>
                  <a:gd name="T0" fmla="*/ 385 w 769"/>
                  <a:gd name="T1" fmla="*/ 0 h 666"/>
                  <a:gd name="T2" fmla="*/ 0 w 769"/>
                  <a:gd name="T3" fmla="*/ 666 h 666"/>
                  <a:gd name="T4" fmla="*/ 769 w 769"/>
                  <a:gd name="T5" fmla="*/ 666 h 666"/>
                  <a:gd name="T6" fmla="*/ 385 w 769"/>
                  <a:gd name="T7" fmla="*/ 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666">
                    <a:moveTo>
                      <a:pt x="385" y="0"/>
                    </a:moveTo>
                    <a:lnTo>
                      <a:pt x="0" y="666"/>
                    </a:lnTo>
                    <a:lnTo>
                      <a:pt x="769" y="666"/>
                    </a:lnTo>
                    <a:lnTo>
                      <a:pt x="3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ṣḷîďe"/>
              <p:cNvSpPr/>
              <p:nvPr/>
            </p:nvSpPr>
            <p:spPr bwMode="auto">
              <a:xfrm>
                <a:off x="3059868" y="3430178"/>
                <a:ext cx="2019614" cy="2543961"/>
              </a:xfrm>
              <a:custGeom>
                <a:avLst/>
                <a:gdLst>
                  <a:gd name="T0" fmla="*/ 1247 w 1714"/>
                  <a:gd name="T1" fmla="*/ 0 h 2159"/>
                  <a:gd name="T2" fmla="*/ 0 w 1714"/>
                  <a:gd name="T3" fmla="*/ 2159 h 2159"/>
                  <a:gd name="T4" fmla="*/ 934 w 1714"/>
                  <a:gd name="T5" fmla="*/ 2159 h 2159"/>
                  <a:gd name="T6" fmla="*/ 1714 w 1714"/>
                  <a:gd name="T7" fmla="*/ 807 h 2159"/>
                  <a:gd name="T8" fmla="*/ 1247 w 1714"/>
                  <a:gd name="T9" fmla="*/ 0 h 2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4" h="2159">
                    <a:moveTo>
                      <a:pt x="1247" y="0"/>
                    </a:moveTo>
                    <a:lnTo>
                      <a:pt x="0" y="2159"/>
                    </a:lnTo>
                    <a:lnTo>
                      <a:pt x="934" y="2159"/>
                    </a:lnTo>
                    <a:lnTo>
                      <a:pt x="1714" y="807"/>
                    </a:lnTo>
                    <a:lnTo>
                      <a:pt x="1247" y="0"/>
                    </a:lnTo>
                    <a:close/>
                  </a:path>
                </a:pathLst>
              </a:custGeom>
              <a:grpFill/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ṣḻíḋe"/>
              <p:cNvSpPr/>
              <p:nvPr/>
            </p:nvSpPr>
            <p:spPr bwMode="auto">
              <a:xfrm>
                <a:off x="5176103" y="2644249"/>
                <a:ext cx="902581" cy="781217"/>
              </a:xfrm>
              <a:custGeom>
                <a:avLst/>
                <a:gdLst>
                  <a:gd name="T0" fmla="*/ 0 w 766"/>
                  <a:gd name="T1" fmla="*/ 0 h 663"/>
                  <a:gd name="T2" fmla="*/ 384 w 766"/>
                  <a:gd name="T3" fmla="*/ 663 h 663"/>
                  <a:gd name="T4" fmla="*/ 766 w 766"/>
                  <a:gd name="T5" fmla="*/ 0 h 663"/>
                  <a:gd name="T6" fmla="*/ 0 w 766"/>
                  <a:gd name="T7" fmla="*/ 0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663">
                    <a:moveTo>
                      <a:pt x="0" y="0"/>
                    </a:moveTo>
                    <a:lnTo>
                      <a:pt x="384" y="663"/>
                    </a:lnTo>
                    <a:lnTo>
                      <a:pt x="76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íṥľîḋè"/>
              <p:cNvSpPr/>
              <p:nvPr/>
            </p:nvSpPr>
            <p:spPr bwMode="auto">
              <a:xfrm>
                <a:off x="3689082" y="883861"/>
                <a:ext cx="933217" cy="807139"/>
              </a:xfrm>
              <a:custGeom>
                <a:avLst/>
                <a:gdLst>
                  <a:gd name="T0" fmla="*/ 792 w 792"/>
                  <a:gd name="T1" fmla="*/ 683 h 685"/>
                  <a:gd name="T2" fmla="*/ 396 w 792"/>
                  <a:gd name="T3" fmla="*/ 0 h 685"/>
                  <a:gd name="T4" fmla="*/ 0 w 792"/>
                  <a:gd name="T5" fmla="*/ 685 h 685"/>
                  <a:gd name="T6" fmla="*/ 792 w 792"/>
                  <a:gd name="T7" fmla="*/ 68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2" h="685">
                    <a:moveTo>
                      <a:pt x="792" y="683"/>
                    </a:moveTo>
                    <a:lnTo>
                      <a:pt x="396" y="0"/>
                    </a:lnTo>
                    <a:lnTo>
                      <a:pt x="0" y="685"/>
                    </a:lnTo>
                    <a:lnTo>
                      <a:pt x="792" y="6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Sḷïḓê"/>
              <p:cNvSpPr/>
              <p:nvPr/>
            </p:nvSpPr>
            <p:spPr bwMode="auto">
              <a:xfrm>
                <a:off x="4074388" y="2644249"/>
                <a:ext cx="2013723" cy="2529821"/>
              </a:xfrm>
              <a:custGeom>
                <a:avLst/>
                <a:gdLst>
                  <a:gd name="T0" fmla="*/ 0 w 1709"/>
                  <a:gd name="T1" fmla="*/ 0 h 2147"/>
                  <a:gd name="T2" fmla="*/ 1242 w 1709"/>
                  <a:gd name="T3" fmla="*/ 2147 h 2147"/>
                  <a:gd name="T4" fmla="*/ 1709 w 1709"/>
                  <a:gd name="T5" fmla="*/ 1332 h 2147"/>
                  <a:gd name="T6" fmla="*/ 935 w 1709"/>
                  <a:gd name="T7" fmla="*/ 0 h 2147"/>
                  <a:gd name="T8" fmla="*/ 0 w 1709"/>
                  <a:gd name="T9" fmla="*/ 0 h 2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9" h="2147">
                    <a:moveTo>
                      <a:pt x="0" y="0"/>
                    </a:moveTo>
                    <a:lnTo>
                      <a:pt x="1242" y="2147"/>
                    </a:lnTo>
                    <a:lnTo>
                      <a:pt x="1709" y="1332"/>
                    </a:lnTo>
                    <a:lnTo>
                      <a:pt x="93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šļiďe"/>
              <p:cNvSpPr/>
              <p:nvPr/>
            </p:nvSpPr>
            <p:spPr bwMode="auto">
              <a:xfrm>
                <a:off x="2594438" y="5168178"/>
                <a:ext cx="932039" cy="805961"/>
              </a:xfrm>
              <a:custGeom>
                <a:avLst/>
                <a:gdLst>
                  <a:gd name="T0" fmla="*/ 791 w 791"/>
                  <a:gd name="T1" fmla="*/ 0 h 684"/>
                  <a:gd name="T2" fmla="*/ 0 w 791"/>
                  <a:gd name="T3" fmla="*/ 0 h 684"/>
                  <a:gd name="T4" fmla="*/ 395 w 791"/>
                  <a:gd name="T5" fmla="*/ 684 h 684"/>
                  <a:gd name="T6" fmla="*/ 397 w 791"/>
                  <a:gd name="T7" fmla="*/ 684 h 684"/>
                  <a:gd name="T8" fmla="*/ 791 w 791"/>
                  <a:gd name="T9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1" h="684">
                    <a:moveTo>
                      <a:pt x="791" y="0"/>
                    </a:moveTo>
                    <a:lnTo>
                      <a:pt x="0" y="0"/>
                    </a:lnTo>
                    <a:lnTo>
                      <a:pt x="395" y="684"/>
                    </a:lnTo>
                    <a:lnTo>
                      <a:pt x="397" y="684"/>
                    </a:lnTo>
                    <a:lnTo>
                      <a:pt x="7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sľîďe"/>
              <p:cNvSpPr/>
              <p:nvPr/>
            </p:nvSpPr>
            <p:spPr bwMode="auto">
              <a:xfrm>
                <a:off x="1127448" y="1693358"/>
                <a:ext cx="2013722" cy="2525108"/>
              </a:xfrm>
              <a:custGeom>
                <a:avLst/>
                <a:gdLst>
                  <a:gd name="T0" fmla="*/ 1709 w 1709"/>
                  <a:gd name="T1" fmla="*/ 2141 h 2143"/>
                  <a:gd name="T2" fmla="*/ 467 w 1709"/>
                  <a:gd name="T3" fmla="*/ 0 h 2143"/>
                  <a:gd name="T4" fmla="*/ 0 w 1709"/>
                  <a:gd name="T5" fmla="*/ 807 h 2143"/>
                  <a:gd name="T6" fmla="*/ 776 w 1709"/>
                  <a:gd name="T7" fmla="*/ 2143 h 2143"/>
                  <a:gd name="T8" fmla="*/ 1709 w 1709"/>
                  <a:gd name="T9" fmla="*/ 2141 h 2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9" h="2143">
                    <a:moveTo>
                      <a:pt x="1709" y="2141"/>
                    </a:moveTo>
                    <a:lnTo>
                      <a:pt x="467" y="0"/>
                    </a:lnTo>
                    <a:lnTo>
                      <a:pt x="0" y="807"/>
                    </a:lnTo>
                    <a:lnTo>
                      <a:pt x="776" y="2143"/>
                    </a:lnTo>
                    <a:lnTo>
                      <a:pt x="1709" y="2141"/>
                    </a:lnTo>
                    <a:close/>
                  </a:path>
                </a:pathLst>
              </a:custGeom>
              <a:grpFill/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ṡľídé"/>
              <p:cNvSpPr/>
              <p:nvPr/>
            </p:nvSpPr>
            <p:spPr bwMode="auto">
              <a:xfrm>
                <a:off x="1134518" y="3432535"/>
                <a:ext cx="907295" cy="788286"/>
              </a:xfrm>
              <a:custGeom>
                <a:avLst/>
                <a:gdLst>
                  <a:gd name="T0" fmla="*/ 770 w 770"/>
                  <a:gd name="T1" fmla="*/ 667 h 669"/>
                  <a:gd name="T2" fmla="*/ 384 w 770"/>
                  <a:gd name="T3" fmla="*/ 0 h 669"/>
                  <a:gd name="T4" fmla="*/ 0 w 770"/>
                  <a:gd name="T5" fmla="*/ 667 h 669"/>
                  <a:gd name="T6" fmla="*/ 0 w 770"/>
                  <a:gd name="T7" fmla="*/ 669 h 669"/>
                  <a:gd name="T8" fmla="*/ 770 w 770"/>
                  <a:gd name="T9" fmla="*/ 667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0" h="669">
                    <a:moveTo>
                      <a:pt x="770" y="667"/>
                    </a:moveTo>
                    <a:lnTo>
                      <a:pt x="384" y="0"/>
                    </a:lnTo>
                    <a:lnTo>
                      <a:pt x="0" y="667"/>
                    </a:lnTo>
                    <a:lnTo>
                      <a:pt x="0" y="669"/>
                    </a:lnTo>
                    <a:lnTo>
                      <a:pt x="770" y="6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ṡlidè"/>
              <p:cNvSpPr/>
              <p:nvPr/>
            </p:nvSpPr>
            <p:spPr bwMode="auto">
              <a:xfrm>
                <a:off x="2134899" y="883861"/>
                <a:ext cx="2020793" cy="2546317"/>
              </a:xfrm>
              <a:custGeom>
                <a:avLst/>
                <a:gdLst>
                  <a:gd name="T0" fmla="*/ 468 w 1715"/>
                  <a:gd name="T1" fmla="*/ 2161 h 2161"/>
                  <a:gd name="T2" fmla="*/ 1715 w 1715"/>
                  <a:gd name="T3" fmla="*/ 0 h 2161"/>
                  <a:gd name="T4" fmla="*/ 781 w 1715"/>
                  <a:gd name="T5" fmla="*/ 0 h 2161"/>
                  <a:gd name="T6" fmla="*/ 0 w 1715"/>
                  <a:gd name="T7" fmla="*/ 1356 h 2161"/>
                  <a:gd name="T8" fmla="*/ 468 w 1715"/>
                  <a:gd name="T9" fmla="*/ 2161 h 2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5" h="2161">
                    <a:moveTo>
                      <a:pt x="468" y="2161"/>
                    </a:moveTo>
                    <a:lnTo>
                      <a:pt x="1715" y="0"/>
                    </a:lnTo>
                    <a:lnTo>
                      <a:pt x="781" y="0"/>
                    </a:lnTo>
                    <a:lnTo>
                      <a:pt x="0" y="1356"/>
                    </a:lnTo>
                    <a:lnTo>
                      <a:pt x="468" y="2161"/>
                    </a:lnTo>
                    <a:close/>
                  </a:path>
                </a:pathLst>
              </a:custGeom>
              <a:grpFill/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ş1idé"/>
              <p:cNvSpPr/>
              <p:nvPr/>
            </p:nvSpPr>
            <p:spPr bwMode="auto">
              <a:xfrm>
                <a:off x="1677717" y="1693357"/>
                <a:ext cx="912008" cy="788286"/>
              </a:xfrm>
              <a:custGeom>
                <a:avLst/>
                <a:gdLst>
                  <a:gd name="T0" fmla="*/ 774 w 774"/>
                  <a:gd name="T1" fmla="*/ 0 h 669"/>
                  <a:gd name="T2" fmla="*/ 0 w 774"/>
                  <a:gd name="T3" fmla="*/ 0 h 669"/>
                  <a:gd name="T4" fmla="*/ 388 w 774"/>
                  <a:gd name="T5" fmla="*/ 669 h 669"/>
                  <a:gd name="T6" fmla="*/ 774 w 774"/>
                  <a:gd name="T7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4" h="669">
                    <a:moveTo>
                      <a:pt x="774" y="0"/>
                    </a:moveTo>
                    <a:lnTo>
                      <a:pt x="0" y="0"/>
                    </a:lnTo>
                    <a:lnTo>
                      <a:pt x="388" y="669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ḻïḓe"/>
              <p:cNvSpPr/>
              <p:nvPr/>
            </p:nvSpPr>
            <p:spPr bwMode="auto">
              <a:xfrm>
                <a:off x="3139992" y="1688644"/>
                <a:ext cx="2952832" cy="955606"/>
              </a:xfrm>
              <a:custGeom>
                <a:avLst/>
                <a:gdLst>
                  <a:gd name="T0" fmla="*/ 0 w 2506"/>
                  <a:gd name="T1" fmla="*/ 811 h 811"/>
                  <a:gd name="T2" fmla="*/ 2506 w 2506"/>
                  <a:gd name="T3" fmla="*/ 811 h 811"/>
                  <a:gd name="T4" fmla="*/ 2032 w 2506"/>
                  <a:gd name="T5" fmla="*/ 0 h 811"/>
                  <a:gd name="T6" fmla="*/ 466 w 2506"/>
                  <a:gd name="T7" fmla="*/ 2 h 811"/>
                  <a:gd name="T8" fmla="*/ 0 w 2506"/>
                  <a:gd name="T9" fmla="*/ 811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6" h="811">
                    <a:moveTo>
                      <a:pt x="0" y="811"/>
                    </a:moveTo>
                    <a:lnTo>
                      <a:pt x="2506" y="811"/>
                    </a:lnTo>
                    <a:lnTo>
                      <a:pt x="2032" y="0"/>
                    </a:lnTo>
                    <a:lnTo>
                      <a:pt x="466" y="2"/>
                    </a:lnTo>
                    <a:lnTo>
                      <a:pt x="0" y="811"/>
                    </a:lnTo>
                    <a:close/>
                  </a:path>
                </a:pathLst>
              </a:custGeom>
              <a:grpFill/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6095542" y="1734981"/>
            <a:ext cx="167155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自动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驾驶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31306" y="2695463"/>
            <a:ext cx="167155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Snowboy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语音唤醒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398437" y="5631467"/>
            <a:ext cx="184455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Max30102</a:t>
            </a:r>
          </a:p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心率测量模块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694042" y="2046204"/>
            <a:ext cx="201632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Onenet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云平台数据监测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866424" y="3276320"/>
            <a:ext cx="167155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微信小程序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实时展示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979533" y="4451805"/>
            <a:ext cx="1558447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Socket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实现两树莓派间互联通信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9947" y="127331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自动驾驶小车、心率检测可穿戴设备、微信小程序三合一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结合</a:t>
            </a:r>
            <a:r>
              <a:rPr lang="zh-CN" altLang="en-US" dirty="0"/>
              <a:t>心率跑步法打造陪伴式科学跑步新模式。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8" t="8571" r="8913" b="45334"/>
          <a:stretch/>
        </p:blipFill>
        <p:spPr>
          <a:xfrm>
            <a:off x="40875" y="4534452"/>
            <a:ext cx="2184964" cy="2194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" r="13050" b="16993"/>
          <a:stretch/>
        </p:blipFill>
        <p:spPr>
          <a:xfrm>
            <a:off x="3657599" y="4451805"/>
            <a:ext cx="1837959" cy="23029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140221"/>
            <a:ext cx="4931306" cy="353943"/>
          </a:xfrm>
          <a:prstGeom prst="rect">
            <a:avLst/>
          </a:prstGeom>
          <a:gradFill>
            <a:gsLst>
              <a:gs pos="0">
                <a:schemeClr val="accent2">
                  <a:lumMod val="89000"/>
                  <a:alpha val="43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231" y="2754090"/>
            <a:ext cx="1575255" cy="26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0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6466" y="2695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 smtClean="0">
                <a:solidFill>
                  <a:srgbClr val="832117"/>
                </a:solidFill>
              </a:rPr>
              <a:t>使用步骤</a:t>
            </a:r>
            <a:endParaRPr lang="zh-CN" altLang="en-US" sz="3200" b="1" dirty="0">
              <a:solidFill>
                <a:srgbClr val="832117"/>
              </a:solidFill>
            </a:endParaRPr>
          </a:p>
        </p:txBody>
      </p:sp>
      <p:grpSp>
        <p:nvGrpSpPr>
          <p:cNvPr id="5" name="组合 52"/>
          <p:cNvGrpSpPr/>
          <p:nvPr/>
        </p:nvGrpSpPr>
        <p:grpSpPr>
          <a:xfrm>
            <a:off x="1123629" y="1795719"/>
            <a:ext cx="1114091" cy="1133662"/>
            <a:chOff x="1123629" y="1728484"/>
            <a:chExt cx="1114091" cy="1133662"/>
          </a:xfrm>
        </p:grpSpPr>
        <p:sp>
          <p:nvSpPr>
            <p:cNvPr id="6" name="ïs1iḍè"/>
            <p:cNvSpPr/>
            <p:nvPr/>
          </p:nvSpPr>
          <p:spPr>
            <a:xfrm>
              <a:off x="1123629" y="1728484"/>
              <a:ext cx="1114091" cy="1133662"/>
            </a:xfrm>
            <a:prstGeom prst="ellipse">
              <a:avLst/>
            </a:prstGeom>
            <a:solidFill>
              <a:srgbClr val="832117"/>
            </a:solidFill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628000" anchor="t" anchorCtr="1">
              <a:normAutofit fontScale="25000" lnSpcReduction="20000"/>
            </a:bodyPr>
            <a:lstStyle/>
            <a:p>
              <a:pPr algn="ctr" defTabSz="913765">
                <a:lnSpc>
                  <a:spcPct val="120000"/>
                </a:lnSpc>
              </a:pPr>
              <a:endParaRPr sz="1100">
                <a:solidFill>
                  <a:schemeClr val="tx1"/>
                </a:solidFill>
              </a:endParaRPr>
            </a:p>
          </p:txBody>
        </p:sp>
        <p:sp>
          <p:nvSpPr>
            <p:cNvPr id="7" name="isļïḓê"/>
            <p:cNvSpPr/>
            <p:nvPr/>
          </p:nvSpPr>
          <p:spPr bwMode="auto">
            <a:xfrm>
              <a:off x="1514741" y="2092575"/>
              <a:ext cx="331864" cy="405478"/>
            </a:xfrm>
            <a:custGeom>
              <a:avLst/>
              <a:gdLst>
                <a:gd name="T0" fmla="*/ 50 w 151"/>
                <a:gd name="T1" fmla="*/ 105 h 185"/>
                <a:gd name="T2" fmla="*/ 59 w 151"/>
                <a:gd name="T3" fmla="*/ 105 h 185"/>
                <a:gd name="T4" fmla="*/ 75 w 151"/>
                <a:gd name="T5" fmla="*/ 118 h 185"/>
                <a:gd name="T6" fmla="*/ 75 w 151"/>
                <a:gd name="T7" fmla="*/ 135 h 185"/>
                <a:gd name="T8" fmla="*/ 75 w 151"/>
                <a:gd name="T9" fmla="*/ 118 h 185"/>
                <a:gd name="T10" fmla="*/ 33 w 151"/>
                <a:gd name="T11" fmla="*/ 143 h 185"/>
                <a:gd name="T12" fmla="*/ 50 w 151"/>
                <a:gd name="T13" fmla="*/ 143 h 185"/>
                <a:gd name="T14" fmla="*/ 118 w 151"/>
                <a:gd name="T15" fmla="*/ 67 h 185"/>
                <a:gd name="T16" fmla="*/ 126 w 151"/>
                <a:gd name="T17" fmla="*/ 25 h 185"/>
                <a:gd name="T18" fmla="*/ 135 w 151"/>
                <a:gd name="T19" fmla="*/ 8 h 185"/>
                <a:gd name="T20" fmla="*/ 25 w 151"/>
                <a:gd name="T21" fmla="*/ 0 h 185"/>
                <a:gd name="T22" fmla="*/ 16 w 151"/>
                <a:gd name="T23" fmla="*/ 17 h 185"/>
                <a:gd name="T24" fmla="*/ 33 w 151"/>
                <a:gd name="T25" fmla="*/ 25 h 185"/>
                <a:gd name="T26" fmla="*/ 0 w 151"/>
                <a:gd name="T27" fmla="*/ 131 h 185"/>
                <a:gd name="T28" fmla="*/ 128 w 151"/>
                <a:gd name="T29" fmla="*/ 185 h 185"/>
                <a:gd name="T30" fmla="*/ 118 w 151"/>
                <a:gd name="T31" fmla="*/ 67 h 185"/>
                <a:gd name="T32" fmla="*/ 25 w 151"/>
                <a:gd name="T33" fmla="*/ 8 h 185"/>
                <a:gd name="T34" fmla="*/ 126 w 151"/>
                <a:gd name="T35" fmla="*/ 17 h 185"/>
                <a:gd name="T36" fmla="*/ 109 w 151"/>
                <a:gd name="T37" fmla="*/ 25 h 185"/>
                <a:gd name="T38" fmla="*/ 78 w 151"/>
                <a:gd name="T39" fmla="*/ 46 h 185"/>
                <a:gd name="T40" fmla="*/ 42 w 151"/>
                <a:gd name="T41" fmla="*/ 25 h 185"/>
                <a:gd name="T42" fmla="*/ 124 w 151"/>
                <a:gd name="T43" fmla="*/ 177 h 185"/>
                <a:gd name="T44" fmla="*/ 8 w 151"/>
                <a:gd name="T45" fmla="*/ 131 h 185"/>
                <a:gd name="T46" fmla="*/ 42 w 151"/>
                <a:gd name="T47" fmla="*/ 67 h 185"/>
                <a:gd name="T48" fmla="*/ 59 w 151"/>
                <a:gd name="T49" fmla="*/ 59 h 185"/>
                <a:gd name="T50" fmla="*/ 109 w 151"/>
                <a:gd name="T51" fmla="*/ 46 h 185"/>
                <a:gd name="T52" fmla="*/ 113 w 151"/>
                <a:gd name="T53" fmla="*/ 74 h 185"/>
                <a:gd name="T54" fmla="*/ 124 w 151"/>
                <a:gd name="T55" fmla="*/ 177 h 185"/>
                <a:gd name="T56" fmla="*/ 109 w 151"/>
                <a:gd name="T57" fmla="*/ 139 h 185"/>
                <a:gd name="T58" fmla="*/ 118 w 151"/>
                <a:gd name="T59" fmla="*/ 139 h 185"/>
                <a:gd name="T60" fmla="*/ 88 w 151"/>
                <a:gd name="T61" fmla="*/ 76 h 185"/>
                <a:gd name="T62" fmla="*/ 88 w 151"/>
                <a:gd name="T63" fmla="*/ 101 h 185"/>
                <a:gd name="T64" fmla="*/ 88 w 151"/>
                <a:gd name="T65" fmla="*/ 76 h 185"/>
                <a:gd name="T66" fmla="*/ 84 w 151"/>
                <a:gd name="T67" fmla="*/ 88 h 185"/>
                <a:gd name="T68" fmla="*/ 92 w 151"/>
                <a:gd name="T69" fmla="*/ 88 h 185"/>
                <a:gd name="T70" fmla="*/ 88 w 151"/>
                <a:gd name="T71" fmla="*/ 152 h 185"/>
                <a:gd name="T72" fmla="*/ 88 w 151"/>
                <a:gd name="T73" fmla="*/ 160 h 185"/>
                <a:gd name="T74" fmla="*/ 88 w 151"/>
                <a:gd name="T75" fmla="*/ 15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85">
                  <a:moveTo>
                    <a:pt x="54" y="101"/>
                  </a:moveTo>
                  <a:cubicBezTo>
                    <a:pt x="52" y="101"/>
                    <a:pt x="50" y="103"/>
                    <a:pt x="50" y="105"/>
                  </a:cubicBezTo>
                  <a:cubicBezTo>
                    <a:pt x="50" y="108"/>
                    <a:pt x="52" y="109"/>
                    <a:pt x="54" y="109"/>
                  </a:cubicBezTo>
                  <a:cubicBezTo>
                    <a:pt x="57" y="109"/>
                    <a:pt x="59" y="108"/>
                    <a:pt x="59" y="105"/>
                  </a:cubicBezTo>
                  <a:cubicBezTo>
                    <a:pt x="59" y="103"/>
                    <a:pt x="57" y="101"/>
                    <a:pt x="54" y="101"/>
                  </a:cubicBezTo>
                  <a:close/>
                  <a:moveTo>
                    <a:pt x="75" y="118"/>
                  </a:moveTo>
                  <a:cubicBezTo>
                    <a:pt x="71" y="118"/>
                    <a:pt x="67" y="122"/>
                    <a:pt x="67" y="126"/>
                  </a:cubicBezTo>
                  <a:cubicBezTo>
                    <a:pt x="67" y="131"/>
                    <a:pt x="71" y="135"/>
                    <a:pt x="75" y="135"/>
                  </a:cubicBezTo>
                  <a:cubicBezTo>
                    <a:pt x="80" y="135"/>
                    <a:pt x="84" y="131"/>
                    <a:pt x="84" y="126"/>
                  </a:cubicBezTo>
                  <a:cubicBezTo>
                    <a:pt x="84" y="122"/>
                    <a:pt x="80" y="118"/>
                    <a:pt x="75" y="118"/>
                  </a:cubicBezTo>
                  <a:close/>
                  <a:moveTo>
                    <a:pt x="42" y="135"/>
                  </a:moveTo>
                  <a:cubicBezTo>
                    <a:pt x="37" y="135"/>
                    <a:pt x="33" y="139"/>
                    <a:pt x="33" y="143"/>
                  </a:cubicBezTo>
                  <a:cubicBezTo>
                    <a:pt x="33" y="148"/>
                    <a:pt x="37" y="152"/>
                    <a:pt x="42" y="152"/>
                  </a:cubicBezTo>
                  <a:cubicBezTo>
                    <a:pt x="46" y="152"/>
                    <a:pt x="50" y="148"/>
                    <a:pt x="50" y="143"/>
                  </a:cubicBezTo>
                  <a:cubicBezTo>
                    <a:pt x="50" y="139"/>
                    <a:pt x="46" y="135"/>
                    <a:pt x="42" y="135"/>
                  </a:cubicBezTo>
                  <a:close/>
                  <a:moveTo>
                    <a:pt x="118" y="67"/>
                  </a:moveTo>
                  <a:cubicBezTo>
                    <a:pt x="118" y="25"/>
                    <a:pt x="118" y="25"/>
                    <a:pt x="118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31" y="25"/>
                    <a:pt x="135" y="21"/>
                    <a:pt x="135" y="17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5" y="4"/>
                    <a:pt x="131" y="0"/>
                    <a:pt x="1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0"/>
                    <a:pt x="16" y="4"/>
                    <a:pt x="16" y="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21"/>
                    <a:pt x="20" y="25"/>
                    <a:pt x="25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3" y="81"/>
                    <a:pt x="0" y="104"/>
                    <a:pt x="0" y="131"/>
                  </a:cubicBezTo>
                  <a:cubicBezTo>
                    <a:pt x="0" y="152"/>
                    <a:pt x="9" y="172"/>
                    <a:pt x="23" y="185"/>
                  </a:cubicBezTo>
                  <a:cubicBezTo>
                    <a:pt x="128" y="185"/>
                    <a:pt x="128" y="185"/>
                    <a:pt x="128" y="185"/>
                  </a:cubicBezTo>
                  <a:cubicBezTo>
                    <a:pt x="142" y="172"/>
                    <a:pt x="151" y="152"/>
                    <a:pt x="151" y="131"/>
                  </a:cubicBezTo>
                  <a:cubicBezTo>
                    <a:pt x="151" y="104"/>
                    <a:pt x="138" y="81"/>
                    <a:pt x="118" y="67"/>
                  </a:cubicBezTo>
                  <a:close/>
                  <a:moveTo>
                    <a:pt x="25" y="17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25" y="17"/>
                  </a:lnTo>
                  <a:close/>
                  <a:moveTo>
                    <a:pt x="109" y="25"/>
                  </a:moveTo>
                  <a:cubicBezTo>
                    <a:pt x="109" y="37"/>
                    <a:pt x="109" y="37"/>
                    <a:pt x="109" y="37"/>
                  </a:cubicBezTo>
                  <a:cubicBezTo>
                    <a:pt x="101" y="37"/>
                    <a:pt x="90" y="39"/>
                    <a:pt x="78" y="46"/>
                  </a:cubicBezTo>
                  <a:cubicBezTo>
                    <a:pt x="64" y="54"/>
                    <a:pt x="51" y="51"/>
                    <a:pt x="42" y="47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109" y="25"/>
                  </a:lnTo>
                  <a:close/>
                  <a:moveTo>
                    <a:pt x="124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15" y="164"/>
                    <a:pt x="8" y="148"/>
                    <a:pt x="8" y="131"/>
                  </a:cubicBezTo>
                  <a:cubicBezTo>
                    <a:pt x="8" y="108"/>
                    <a:pt x="19" y="87"/>
                    <a:pt x="38" y="74"/>
                  </a:cubicBezTo>
                  <a:cubicBezTo>
                    <a:pt x="40" y="73"/>
                    <a:pt x="42" y="70"/>
                    <a:pt x="42" y="67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7" y="58"/>
                    <a:pt x="53" y="59"/>
                    <a:pt x="59" y="59"/>
                  </a:cubicBezTo>
                  <a:cubicBezTo>
                    <a:pt x="66" y="59"/>
                    <a:pt x="74" y="58"/>
                    <a:pt x="82" y="53"/>
                  </a:cubicBezTo>
                  <a:cubicBezTo>
                    <a:pt x="93" y="47"/>
                    <a:pt x="102" y="45"/>
                    <a:pt x="109" y="46"/>
                  </a:cubicBezTo>
                  <a:cubicBezTo>
                    <a:pt x="109" y="67"/>
                    <a:pt x="109" y="67"/>
                    <a:pt x="109" y="67"/>
                  </a:cubicBezTo>
                  <a:cubicBezTo>
                    <a:pt x="109" y="70"/>
                    <a:pt x="111" y="73"/>
                    <a:pt x="113" y="74"/>
                  </a:cubicBezTo>
                  <a:cubicBezTo>
                    <a:pt x="132" y="87"/>
                    <a:pt x="143" y="108"/>
                    <a:pt x="143" y="131"/>
                  </a:cubicBezTo>
                  <a:cubicBezTo>
                    <a:pt x="143" y="148"/>
                    <a:pt x="136" y="164"/>
                    <a:pt x="124" y="177"/>
                  </a:cubicBezTo>
                  <a:close/>
                  <a:moveTo>
                    <a:pt x="113" y="135"/>
                  </a:moveTo>
                  <a:cubicBezTo>
                    <a:pt x="111" y="135"/>
                    <a:pt x="109" y="137"/>
                    <a:pt x="109" y="139"/>
                  </a:cubicBezTo>
                  <a:cubicBezTo>
                    <a:pt x="109" y="141"/>
                    <a:pt x="111" y="143"/>
                    <a:pt x="113" y="143"/>
                  </a:cubicBezTo>
                  <a:cubicBezTo>
                    <a:pt x="116" y="143"/>
                    <a:pt x="118" y="141"/>
                    <a:pt x="118" y="139"/>
                  </a:cubicBezTo>
                  <a:cubicBezTo>
                    <a:pt x="118" y="137"/>
                    <a:pt x="116" y="135"/>
                    <a:pt x="113" y="135"/>
                  </a:cubicBezTo>
                  <a:close/>
                  <a:moveTo>
                    <a:pt x="88" y="76"/>
                  </a:moveTo>
                  <a:cubicBezTo>
                    <a:pt x="81" y="76"/>
                    <a:pt x="75" y="81"/>
                    <a:pt x="75" y="88"/>
                  </a:cubicBezTo>
                  <a:cubicBezTo>
                    <a:pt x="75" y="95"/>
                    <a:pt x="81" y="101"/>
                    <a:pt x="88" y="101"/>
                  </a:cubicBezTo>
                  <a:cubicBezTo>
                    <a:pt x="95" y="101"/>
                    <a:pt x="101" y="95"/>
                    <a:pt x="101" y="88"/>
                  </a:cubicBezTo>
                  <a:cubicBezTo>
                    <a:pt x="101" y="81"/>
                    <a:pt x="95" y="76"/>
                    <a:pt x="88" y="76"/>
                  </a:cubicBezTo>
                  <a:close/>
                  <a:moveTo>
                    <a:pt x="88" y="93"/>
                  </a:moveTo>
                  <a:cubicBezTo>
                    <a:pt x="86" y="93"/>
                    <a:pt x="84" y="91"/>
                    <a:pt x="84" y="88"/>
                  </a:cubicBezTo>
                  <a:cubicBezTo>
                    <a:pt x="84" y="86"/>
                    <a:pt x="86" y="84"/>
                    <a:pt x="88" y="84"/>
                  </a:cubicBezTo>
                  <a:cubicBezTo>
                    <a:pt x="90" y="84"/>
                    <a:pt x="92" y="86"/>
                    <a:pt x="92" y="88"/>
                  </a:cubicBezTo>
                  <a:cubicBezTo>
                    <a:pt x="92" y="91"/>
                    <a:pt x="90" y="93"/>
                    <a:pt x="88" y="93"/>
                  </a:cubicBezTo>
                  <a:close/>
                  <a:moveTo>
                    <a:pt x="88" y="152"/>
                  </a:moveTo>
                  <a:cubicBezTo>
                    <a:pt x="86" y="152"/>
                    <a:pt x="84" y="154"/>
                    <a:pt x="84" y="156"/>
                  </a:cubicBezTo>
                  <a:cubicBezTo>
                    <a:pt x="84" y="158"/>
                    <a:pt x="86" y="160"/>
                    <a:pt x="88" y="160"/>
                  </a:cubicBezTo>
                  <a:cubicBezTo>
                    <a:pt x="90" y="160"/>
                    <a:pt x="92" y="158"/>
                    <a:pt x="92" y="156"/>
                  </a:cubicBezTo>
                  <a:cubicBezTo>
                    <a:pt x="92" y="154"/>
                    <a:pt x="90" y="152"/>
                    <a:pt x="88" y="1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组合 51"/>
          <p:cNvGrpSpPr/>
          <p:nvPr/>
        </p:nvGrpSpPr>
        <p:grpSpPr>
          <a:xfrm>
            <a:off x="819502" y="3131261"/>
            <a:ext cx="10552996" cy="1536240"/>
            <a:chOff x="819502" y="3064026"/>
            <a:chExt cx="10552996" cy="1536240"/>
          </a:xfrm>
        </p:grpSpPr>
        <p:sp>
          <p:nvSpPr>
            <p:cNvPr id="9" name="íśľiḓê"/>
            <p:cNvSpPr/>
            <p:nvPr/>
          </p:nvSpPr>
          <p:spPr>
            <a:xfrm>
              <a:off x="2578335" y="3654195"/>
              <a:ext cx="1758833" cy="355904"/>
            </a:xfrm>
            <a:prstGeom prst="chevron">
              <a:avLst/>
            </a:prstGeom>
            <a:solidFill>
              <a:srgbClr val="8321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NO.2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ïš1íďe"/>
            <p:cNvSpPr/>
            <p:nvPr/>
          </p:nvSpPr>
          <p:spPr>
            <a:xfrm>
              <a:off x="4337168" y="3654195"/>
              <a:ext cx="1758833" cy="355904"/>
            </a:xfrm>
            <a:prstGeom prst="chevron">
              <a:avLst/>
            </a:prstGeom>
            <a:solidFill>
              <a:srgbClr val="8321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NO.3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" name="isļiḍe"/>
            <p:cNvSpPr/>
            <p:nvPr/>
          </p:nvSpPr>
          <p:spPr>
            <a:xfrm>
              <a:off x="6096001" y="3654195"/>
              <a:ext cx="1758833" cy="355904"/>
            </a:xfrm>
            <a:prstGeom prst="chevron">
              <a:avLst/>
            </a:prstGeom>
            <a:solidFill>
              <a:srgbClr val="8321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NO.4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2" name="işḷïḋê"/>
            <p:cNvSpPr/>
            <p:nvPr/>
          </p:nvSpPr>
          <p:spPr>
            <a:xfrm>
              <a:off x="7854834" y="3654195"/>
              <a:ext cx="1758833" cy="355904"/>
            </a:xfrm>
            <a:prstGeom prst="chevron">
              <a:avLst/>
            </a:prstGeom>
            <a:solidFill>
              <a:srgbClr val="8321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NO.5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3" name="îṣ1íďé"/>
            <p:cNvSpPr/>
            <p:nvPr/>
          </p:nvSpPr>
          <p:spPr>
            <a:xfrm>
              <a:off x="9613665" y="3654195"/>
              <a:ext cx="1758833" cy="355904"/>
            </a:xfrm>
            <a:prstGeom prst="chevron">
              <a:avLst/>
            </a:prstGeom>
            <a:solidFill>
              <a:srgbClr val="8321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NO.6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ísḻíďè"/>
            <p:cNvSpPr/>
            <p:nvPr/>
          </p:nvSpPr>
          <p:spPr>
            <a:xfrm>
              <a:off x="819502" y="3654195"/>
              <a:ext cx="1758833" cy="355904"/>
            </a:xfrm>
            <a:prstGeom prst="chevron">
              <a:avLst/>
            </a:prstGeom>
            <a:solidFill>
              <a:srgbClr val="8321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NO.1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5" name="Straight Connector 45"/>
            <p:cNvCxnSpPr/>
            <p:nvPr/>
          </p:nvCxnSpPr>
          <p:spPr>
            <a:xfrm flipV="1">
              <a:off x="1680673" y="3064026"/>
              <a:ext cx="0" cy="462698"/>
            </a:xfrm>
            <a:prstGeom prst="line">
              <a:avLst/>
            </a:prstGeom>
            <a:ln w="9525">
              <a:solidFill>
                <a:schemeClr val="bg2">
                  <a:lumMod val="9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6"/>
            <p:cNvCxnSpPr/>
            <p:nvPr/>
          </p:nvCxnSpPr>
          <p:spPr>
            <a:xfrm flipV="1">
              <a:off x="3373823" y="4137568"/>
              <a:ext cx="0" cy="462698"/>
            </a:xfrm>
            <a:prstGeom prst="line">
              <a:avLst/>
            </a:prstGeom>
            <a:ln w="9525">
              <a:solidFill>
                <a:schemeClr val="bg2">
                  <a:lumMod val="9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9"/>
            <p:cNvCxnSpPr/>
            <p:nvPr/>
          </p:nvCxnSpPr>
          <p:spPr>
            <a:xfrm flipV="1">
              <a:off x="5186133" y="3064026"/>
              <a:ext cx="0" cy="462698"/>
            </a:xfrm>
            <a:prstGeom prst="line">
              <a:avLst/>
            </a:prstGeom>
            <a:ln w="9525">
              <a:solidFill>
                <a:schemeClr val="bg2">
                  <a:lumMod val="9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51"/>
            <p:cNvCxnSpPr/>
            <p:nvPr/>
          </p:nvCxnSpPr>
          <p:spPr>
            <a:xfrm flipV="1">
              <a:off x="6891489" y="4137568"/>
              <a:ext cx="0" cy="462698"/>
            </a:xfrm>
            <a:prstGeom prst="line">
              <a:avLst/>
            </a:prstGeom>
            <a:ln w="9525">
              <a:solidFill>
                <a:schemeClr val="bg2">
                  <a:lumMod val="9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53"/>
            <p:cNvCxnSpPr/>
            <p:nvPr/>
          </p:nvCxnSpPr>
          <p:spPr>
            <a:xfrm flipV="1">
              <a:off x="8703798" y="3064026"/>
              <a:ext cx="0" cy="462698"/>
            </a:xfrm>
            <a:prstGeom prst="line">
              <a:avLst/>
            </a:prstGeom>
            <a:ln w="9525">
              <a:solidFill>
                <a:schemeClr val="bg2">
                  <a:lumMod val="9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5"/>
            <p:cNvCxnSpPr/>
            <p:nvPr/>
          </p:nvCxnSpPr>
          <p:spPr>
            <a:xfrm flipV="1">
              <a:off x="10412155" y="4137568"/>
              <a:ext cx="0" cy="462698"/>
            </a:xfrm>
            <a:prstGeom prst="line">
              <a:avLst/>
            </a:prstGeom>
            <a:ln w="9525">
              <a:solidFill>
                <a:schemeClr val="bg2">
                  <a:lumMod val="9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57"/>
          <p:cNvGrpSpPr/>
          <p:nvPr/>
        </p:nvGrpSpPr>
        <p:grpSpPr>
          <a:xfrm>
            <a:off x="2816779" y="4783815"/>
            <a:ext cx="1114091" cy="1133662"/>
            <a:chOff x="2816779" y="4716580"/>
            <a:chExt cx="1114091" cy="1133662"/>
          </a:xfrm>
        </p:grpSpPr>
        <p:sp>
          <p:nvSpPr>
            <p:cNvPr id="22" name="íṣľíďè"/>
            <p:cNvSpPr/>
            <p:nvPr/>
          </p:nvSpPr>
          <p:spPr>
            <a:xfrm>
              <a:off x="2816779" y="4716580"/>
              <a:ext cx="1114091" cy="1133662"/>
            </a:xfrm>
            <a:prstGeom prst="ellipse">
              <a:avLst/>
            </a:prstGeom>
            <a:solidFill>
              <a:srgbClr val="832117"/>
            </a:solidFill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628000" anchor="t" anchorCtr="1">
              <a:normAutofit fontScale="25000" lnSpcReduction="20000"/>
            </a:bodyPr>
            <a:lstStyle/>
            <a:p>
              <a:pPr algn="ctr" defTabSz="913765">
                <a:lnSpc>
                  <a:spcPct val="120000"/>
                </a:lnSpc>
              </a:pPr>
              <a:endParaRPr sz="1100">
                <a:solidFill>
                  <a:schemeClr val="tx1"/>
                </a:solidFill>
              </a:endParaRPr>
            </a:p>
          </p:txBody>
        </p:sp>
        <p:sp>
          <p:nvSpPr>
            <p:cNvPr id="23" name="í$ḷiḍê"/>
            <p:cNvSpPr/>
            <p:nvPr/>
          </p:nvSpPr>
          <p:spPr bwMode="auto">
            <a:xfrm>
              <a:off x="3162608" y="5078930"/>
              <a:ext cx="407756" cy="408961"/>
            </a:xfrm>
            <a:custGeom>
              <a:avLst/>
              <a:gdLst>
                <a:gd name="T0" fmla="*/ 46 w 186"/>
                <a:gd name="T1" fmla="*/ 139 h 186"/>
                <a:gd name="T2" fmla="*/ 82 w 186"/>
                <a:gd name="T3" fmla="*/ 133 h 186"/>
                <a:gd name="T4" fmla="*/ 179 w 186"/>
                <a:gd name="T5" fmla="*/ 36 h 186"/>
                <a:gd name="T6" fmla="*/ 186 w 186"/>
                <a:gd name="T7" fmla="*/ 21 h 186"/>
                <a:gd name="T8" fmla="*/ 165 w 186"/>
                <a:gd name="T9" fmla="*/ 0 h 186"/>
                <a:gd name="T10" fmla="*/ 150 w 186"/>
                <a:gd name="T11" fmla="*/ 6 h 186"/>
                <a:gd name="T12" fmla="*/ 53 w 186"/>
                <a:gd name="T13" fmla="*/ 103 h 186"/>
                <a:gd name="T14" fmla="*/ 46 w 186"/>
                <a:gd name="T15" fmla="*/ 139 h 186"/>
                <a:gd name="T16" fmla="*/ 156 w 186"/>
                <a:gd name="T17" fmla="*/ 12 h 186"/>
                <a:gd name="T18" fmla="*/ 165 w 186"/>
                <a:gd name="T19" fmla="*/ 9 h 186"/>
                <a:gd name="T20" fmla="*/ 177 w 186"/>
                <a:gd name="T21" fmla="*/ 21 h 186"/>
                <a:gd name="T22" fmla="*/ 174 w 186"/>
                <a:gd name="T23" fmla="*/ 30 h 186"/>
                <a:gd name="T24" fmla="*/ 168 w 186"/>
                <a:gd name="T25" fmla="*/ 36 h 186"/>
                <a:gd name="T26" fmla="*/ 150 w 186"/>
                <a:gd name="T27" fmla="*/ 18 h 186"/>
                <a:gd name="T28" fmla="*/ 156 w 186"/>
                <a:gd name="T29" fmla="*/ 12 h 186"/>
                <a:gd name="T30" fmla="*/ 144 w 186"/>
                <a:gd name="T31" fmla="*/ 24 h 186"/>
                <a:gd name="T32" fmla="*/ 162 w 186"/>
                <a:gd name="T33" fmla="*/ 42 h 186"/>
                <a:gd name="T34" fmla="*/ 84 w 186"/>
                <a:gd name="T35" fmla="*/ 119 h 186"/>
                <a:gd name="T36" fmla="*/ 84 w 186"/>
                <a:gd name="T37" fmla="*/ 102 h 186"/>
                <a:gd name="T38" fmla="*/ 67 w 186"/>
                <a:gd name="T39" fmla="*/ 102 h 186"/>
                <a:gd name="T40" fmla="*/ 144 w 186"/>
                <a:gd name="T41" fmla="*/ 24 h 186"/>
                <a:gd name="T42" fmla="*/ 60 w 186"/>
                <a:gd name="T43" fmla="*/ 110 h 186"/>
                <a:gd name="T44" fmla="*/ 76 w 186"/>
                <a:gd name="T45" fmla="*/ 110 h 186"/>
                <a:gd name="T46" fmla="*/ 76 w 186"/>
                <a:gd name="T47" fmla="*/ 126 h 186"/>
                <a:gd name="T48" fmla="*/ 57 w 186"/>
                <a:gd name="T49" fmla="*/ 129 h 186"/>
                <a:gd name="T50" fmla="*/ 60 w 186"/>
                <a:gd name="T51" fmla="*/ 110 h 186"/>
                <a:gd name="T52" fmla="*/ 181 w 186"/>
                <a:gd name="T53" fmla="*/ 64 h 186"/>
                <a:gd name="T54" fmla="*/ 177 w 186"/>
                <a:gd name="T55" fmla="*/ 68 h 186"/>
                <a:gd name="T56" fmla="*/ 177 w 186"/>
                <a:gd name="T57" fmla="*/ 161 h 186"/>
                <a:gd name="T58" fmla="*/ 160 w 186"/>
                <a:gd name="T59" fmla="*/ 177 h 186"/>
                <a:gd name="T60" fmla="*/ 25 w 186"/>
                <a:gd name="T61" fmla="*/ 177 h 186"/>
                <a:gd name="T62" fmla="*/ 8 w 186"/>
                <a:gd name="T63" fmla="*/ 161 h 186"/>
                <a:gd name="T64" fmla="*/ 8 w 186"/>
                <a:gd name="T65" fmla="*/ 26 h 186"/>
                <a:gd name="T66" fmla="*/ 25 w 186"/>
                <a:gd name="T67" fmla="*/ 9 h 186"/>
                <a:gd name="T68" fmla="*/ 118 w 186"/>
                <a:gd name="T69" fmla="*/ 9 h 186"/>
                <a:gd name="T70" fmla="*/ 122 w 186"/>
                <a:gd name="T71" fmla="*/ 4 h 186"/>
                <a:gd name="T72" fmla="*/ 118 w 186"/>
                <a:gd name="T73" fmla="*/ 0 h 186"/>
                <a:gd name="T74" fmla="*/ 25 w 186"/>
                <a:gd name="T75" fmla="*/ 0 h 186"/>
                <a:gd name="T76" fmla="*/ 0 w 186"/>
                <a:gd name="T77" fmla="*/ 26 h 186"/>
                <a:gd name="T78" fmla="*/ 0 w 186"/>
                <a:gd name="T79" fmla="*/ 161 h 186"/>
                <a:gd name="T80" fmla="*/ 25 w 186"/>
                <a:gd name="T81" fmla="*/ 186 h 186"/>
                <a:gd name="T82" fmla="*/ 160 w 186"/>
                <a:gd name="T83" fmla="*/ 186 h 186"/>
                <a:gd name="T84" fmla="*/ 186 w 186"/>
                <a:gd name="T85" fmla="*/ 161 h 186"/>
                <a:gd name="T86" fmla="*/ 186 w 186"/>
                <a:gd name="T87" fmla="*/ 68 h 186"/>
                <a:gd name="T88" fmla="*/ 181 w 186"/>
                <a:gd name="T89" fmla="*/ 6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6" h="186">
                  <a:moveTo>
                    <a:pt x="46" y="139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3" y="32"/>
                    <a:pt x="186" y="27"/>
                    <a:pt x="186" y="21"/>
                  </a:cubicBezTo>
                  <a:cubicBezTo>
                    <a:pt x="186" y="10"/>
                    <a:pt x="176" y="0"/>
                    <a:pt x="165" y="0"/>
                  </a:cubicBezTo>
                  <a:cubicBezTo>
                    <a:pt x="159" y="0"/>
                    <a:pt x="153" y="3"/>
                    <a:pt x="150" y="6"/>
                  </a:cubicBezTo>
                  <a:cubicBezTo>
                    <a:pt x="53" y="103"/>
                    <a:pt x="53" y="103"/>
                    <a:pt x="53" y="103"/>
                  </a:cubicBezTo>
                  <a:lnTo>
                    <a:pt x="46" y="139"/>
                  </a:lnTo>
                  <a:close/>
                  <a:moveTo>
                    <a:pt x="156" y="12"/>
                  </a:moveTo>
                  <a:cubicBezTo>
                    <a:pt x="158" y="10"/>
                    <a:pt x="161" y="9"/>
                    <a:pt x="165" y="9"/>
                  </a:cubicBezTo>
                  <a:cubicBezTo>
                    <a:pt x="172" y="9"/>
                    <a:pt x="177" y="14"/>
                    <a:pt x="177" y="21"/>
                  </a:cubicBezTo>
                  <a:cubicBezTo>
                    <a:pt x="177" y="25"/>
                    <a:pt x="176" y="28"/>
                    <a:pt x="174" y="30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50" y="18"/>
                    <a:pt x="150" y="18"/>
                    <a:pt x="150" y="18"/>
                  </a:cubicBezTo>
                  <a:lnTo>
                    <a:pt x="156" y="12"/>
                  </a:lnTo>
                  <a:close/>
                  <a:moveTo>
                    <a:pt x="144" y="24"/>
                  </a:moveTo>
                  <a:cubicBezTo>
                    <a:pt x="162" y="42"/>
                    <a:pt x="162" y="42"/>
                    <a:pt x="162" y="42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67" y="102"/>
                    <a:pt x="67" y="102"/>
                    <a:pt x="67" y="102"/>
                  </a:cubicBezTo>
                  <a:lnTo>
                    <a:pt x="144" y="24"/>
                  </a:lnTo>
                  <a:close/>
                  <a:moveTo>
                    <a:pt x="60" y="110"/>
                  </a:moveTo>
                  <a:cubicBezTo>
                    <a:pt x="76" y="110"/>
                    <a:pt x="76" y="110"/>
                    <a:pt x="76" y="110"/>
                  </a:cubicBezTo>
                  <a:cubicBezTo>
                    <a:pt x="76" y="126"/>
                    <a:pt x="76" y="126"/>
                    <a:pt x="76" y="126"/>
                  </a:cubicBezTo>
                  <a:cubicBezTo>
                    <a:pt x="57" y="129"/>
                    <a:pt x="57" y="129"/>
                    <a:pt x="57" y="129"/>
                  </a:cubicBezTo>
                  <a:lnTo>
                    <a:pt x="60" y="110"/>
                  </a:lnTo>
                  <a:close/>
                  <a:moveTo>
                    <a:pt x="181" y="64"/>
                  </a:moveTo>
                  <a:cubicBezTo>
                    <a:pt x="179" y="64"/>
                    <a:pt x="177" y="65"/>
                    <a:pt x="177" y="68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177" y="170"/>
                    <a:pt x="170" y="177"/>
                    <a:pt x="160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16" y="177"/>
                    <a:pt x="8" y="170"/>
                    <a:pt x="8" y="16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16"/>
                    <a:pt x="16" y="9"/>
                    <a:pt x="25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20" y="9"/>
                    <a:pt x="122" y="7"/>
                    <a:pt x="122" y="4"/>
                  </a:cubicBezTo>
                  <a:cubicBezTo>
                    <a:pt x="122" y="2"/>
                    <a:pt x="120" y="0"/>
                    <a:pt x="1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75"/>
                    <a:pt x="11" y="186"/>
                    <a:pt x="25" y="186"/>
                  </a:cubicBezTo>
                  <a:cubicBezTo>
                    <a:pt x="160" y="186"/>
                    <a:pt x="160" y="186"/>
                    <a:pt x="160" y="186"/>
                  </a:cubicBezTo>
                  <a:cubicBezTo>
                    <a:pt x="174" y="186"/>
                    <a:pt x="186" y="175"/>
                    <a:pt x="186" y="161"/>
                  </a:cubicBezTo>
                  <a:cubicBezTo>
                    <a:pt x="186" y="68"/>
                    <a:pt x="186" y="68"/>
                    <a:pt x="186" y="68"/>
                  </a:cubicBezTo>
                  <a:cubicBezTo>
                    <a:pt x="186" y="65"/>
                    <a:pt x="184" y="64"/>
                    <a:pt x="181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4" name="组合 53"/>
          <p:cNvGrpSpPr/>
          <p:nvPr/>
        </p:nvGrpSpPr>
        <p:grpSpPr>
          <a:xfrm>
            <a:off x="4629088" y="1795719"/>
            <a:ext cx="1114091" cy="1133662"/>
            <a:chOff x="4629088" y="1728484"/>
            <a:chExt cx="1114091" cy="1133662"/>
          </a:xfrm>
        </p:grpSpPr>
        <p:sp>
          <p:nvSpPr>
            <p:cNvPr id="25" name="íṣlíḋè"/>
            <p:cNvSpPr/>
            <p:nvPr/>
          </p:nvSpPr>
          <p:spPr>
            <a:xfrm>
              <a:off x="4629088" y="1728484"/>
              <a:ext cx="1114091" cy="1133662"/>
            </a:xfrm>
            <a:prstGeom prst="ellipse">
              <a:avLst/>
            </a:prstGeom>
            <a:solidFill>
              <a:srgbClr val="832117"/>
            </a:solidFill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628000" anchor="t" anchorCtr="1">
              <a:normAutofit fontScale="25000" lnSpcReduction="20000"/>
            </a:bodyPr>
            <a:lstStyle/>
            <a:p>
              <a:pPr algn="ctr" defTabSz="913765">
                <a:lnSpc>
                  <a:spcPct val="120000"/>
                </a:lnSpc>
              </a:pPr>
              <a:endParaRPr sz="1100">
                <a:solidFill>
                  <a:schemeClr val="tx1"/>
                </a:solidFill>
              </a:endParaRPr>
            </a:p>
          </p:txBody>
        </p:sp>
        <p:sp>
          <p:nvSpPr>
            <p:cNvPr id="26" name="íŝ1ïḑe"/>
            <p:cNvSpPr/>
            <p:nvPr/>
          </p:nvSpPr>
          <p:spPr bwMode="auto">
            <a:xfrm>
              <a:off x="4984110" y="2106117"/>
              <a:ext cx="406549" cy="369151"/>
            </a:xfrm>
            <a:custGeom>
              <a:avLst/>
              <a:gdLst>
                <a:gd name="T0" fmla="*/ 93 w 185"/>
                <a:gd name="T1" fmla="*/ 0 h 168"/>
                <a:gd name="T2" fmla="*/ 0 w 185"/>
                <a:gd name="T3" fmla="*/ 76 h 168"/>
                <a:gd name="T4" fmla="*/ 26 w 185"/>
                <a:gd name="T5" fmla="*/ 128 h 168"/>
                <a:gd name="T6" fmla="*/ 17 w 185"/>
                <a:gd name="T7" fmla="*/ 168 h 168"/>
                <a:gd name="T8" fmla="*/ 67 w 185"/>
                <a:gd name="T9" fmla="*/ 148 h 168"/>
                <a:gd name="T10" fmla="*/ 93 w 185"/>
                <a:gd name="T11" fmla="*/ 152 h 168"/>
                <a:gd name="T12" fmla="*/ 185 w 185"/>
                <a:gd name="T13" fmla="*/ 76 h 168"/>
                <a:gd name="T14" fmla="*/ 93 w 185"/>
                <a:gd name="T15" fmla="*/ 0 h 168"/>
                <a:gd name="T16" fmla="*/ 93 w 185"/>
                <a:gd name="T17" fmla="*/ 143 h 168"/>
                <a:gd name="T18" fmla="*/ 69 w 185"/>
                <a:gd name="T19" fmla="*/ 140 h 168"/>
                <a:gd name="T20" fmla="*/ 67 w 185"/>
                <a:gd name="T21" fmla="*/ 140 h 168"/>
                <a:gd name="T22" fmla="*/ 63 w 185"/>
                <a:gd name="T23" fmla="*/ 141 h 168"/>
                <a:gd name="T24" fmla="*/ 29 w 185"/>
                <a:gd name="T25" fmla="*/ 155 h 168"/>
                <a:gd name="T26" fmla="*/ 34 w 185"/>
                <a:gd name="T27" fmla="*/ 130 h 168"/>
                <a:gd name="T28" fmla="*/ 31 w 185"/>
                <a:gd name="T29" fmla="*/ 122 h 168"/>
                <a:gd name="T30" fmla="*/ 8 w 185"/>
                <a:gd name="T31" fmla="*/ 76 h 168"/>
                <a:gd name="T32" fmla="*/ 93 w 185"/>
                <a:gd name="T33" fmla="*/ 8 h 168"/>
                <a:gd name="T34" fmla="*/ 177 w 185"/>
                <a:gd name="T35" fmla="*/ 76 h 168"/>
                <a:gd name="T36" fmla="*/ 93 w 185"/>
                <a:gd name="T37" fmla="*/ 14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5" h="168">
                  <a:moveTo>
                    <a:pt x="93" y="0"/>
                  </a:moveTo>
                  <a:cubicBezTo>
                    <a:pt x="41" y="0"/>
                    <a:pt x="0" y="34"/>
                    <a:pt x="0" y="76"/>
                  </a:cubicBezTo>
                  <a:cubicBezTo>
                    <a:pt x="0" y="96"/>
                    <a:pt x="10" y="115"/>
                    <a:pt x="26" y="128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67" y="148"/>
                    <a:pt x="67" y="148"/>
                    <a:pt x="67" y="148"/>
                  </a:cubicBezTo>
                  <a:cubicBezTo>
                    <a:pt x="75" y="150"/>
                    <a:pt x="84" y="152"/>
                    <a:pt x="93" y="152"/>
                  </a:cubicBezTo>
                  <a:cubicBezTo>
                    <a:pt x="144" y="152"/>
                    <a:pt x="185" y="118"/>
                    <a:pt x="185" y="76"/>
                  </a:cubicBezTo>
                  <a:cubicBezTo>
                    <a:pt x="185" y="34"/>
                    <a:pt x="144" y="0"/>
                    <a:pt x="93" y="0"/>
                  </a:cubicBezTo>
                  <a:close/>
                  <a:moveTo>
                    <a:pt x="93" y="143"/>
                  </a:moveTo>
                  <a:cubicBezTo>
                    <a:pt x="85" y="143"/>
                    <a:pt x="76" y="142"/>
                    <a:pt x="69" y="140"/>
                  </a:cubicBezTo>
                  <a:cubicBezTo>
                    <a:pt x="68" y="140"/>
                    <a:pt x="67" y="140"/>
                    <a:pt x="67" y="140"/>
                  </a:cubicBezTo>
                  <a:cubicBezTo>
                    <a:pt x="65" y="140"/>
                    <a:pt x="64" y="140"/>
                    <a:pt x="63" y="141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5" y="127"/>
                    <a:pt x="34" y="124"/>
                    <a:pt x="31" y="122"/>
                  </a:cubicBezTo>
                  <a:cubicBezTo>
                    <a:pt x="16" y="109"/>
                    <a:pt x="8" y="93"/>
                    <a:pt x="8" y="76"/>
                  </a:cubicBezTo>
                  <a:cubicBezTo>
                    <a:pt x="8" y="38"/>
                    <a:pt x="46" y="8"/>
                    <a:pt x="93" y="8"/>
                  </a:cubicBezTo>
                  <a:cubicBezTo>
                    <a:pt x="139" y="8"/>
                    <a:pt x="177" y="38"/>
                    <a:pt x="177" y="76"/>
                  </a:cubicBezTo>
                  <a:cubicBezTo>
                    <a:pt x="177" y="113"/>
                    <a:pt x="139" y="143"/>
                    <a:pt x="9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7" name="组合 55"/>
          <p:cNvGrpSpPr/>
          <p:nvPr/>
        </p:nvGrpSpPr>
        <p:grpSpPr>
          <a:xfrm>
            <a:off x="9855109" y="4823023"/>
            <a:ext cx="1114091" cy="1133662"/>
            <a:chOff x="9855109" y="4755788"/>
            <a:chExt cx="1114091" cy="1133662"/>
          </a:xfrm>
        </p:grpSpPr>
        <p:sp>
          <p:nvSpPr>
            <p:cNvPr id="28" name="iṧlîďé"/>
            <p:cNvSpPr/>
            <p:nvPr/>
          </p:nvSpPr>
          <p:spPr>
            <a:xfrm>
              <a:off x="9855109" y="4755788"/>
              <a:ext cx="1114091" cy="1133662"/>
            </a:xfrm>
            <a:prstGeom prst="ellipse">
              <a:avLst/>
            </a:prstGeom>
            <a:solidFill>
              <a:srgbClr val="832117"/>
            </a:solidFill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628000" anchor="t" anchorCtr="1">
              <a:normAutofit fontScale="25000" lnSpcReduction="20000"/>
            </a:bodyPr>
            <a:lstStyle/>
            <a:p>
              <a:pPr algn="ctr" defTabSz="913765">
                <a:lnSpc>
                  <a:spcPct val="120000"/>
                </a:lnSpc>
              </a:pPr>
              <a:endParaRPr sz="1100">
                <a:solidFill>
                  <a:schemeClr val="tx1"/>
                </a:solidFill>
              </a:endParaRPr>
            </a:p>
          </p:txBody>
        </p:sp>
        <p:sp>
          <p:nvSpPr>
            <p:cNvPr id="29" name="îsľiḍe"/>
            <p:cNvSpPr/>
            <p:nvPr/>
          </p:nvSpPr>
          <p:spPr bwMode="auto">
            <a:xfrm>
              <a:off x="10293832" y="5082861"/>
              <a:ext cx="221973" cy="408961"/>
            </a:xfrm>
            <a:custGeom>
              <a:avLst/>
              <a:gdLst>
                <a:gd name="T0" fmla="*/ 101 w 101"/>
                <a:gd name="T1" fmla="*/ 72 h 186"/>
                <a:gd name="T2" fmla="*/ 97 w 101"/>
                <a:gd name="T3" fmla="*/ 68 h 186"/>
                <a:gd name="T4" fmla="*/ 64 w 101"/>
                <a:gd name="T5" fmla="*/ 68 h 186"/>
                <a:gd name="T6" fmla="*/ 84 w 101"/>
                <a:gd name="T7" fmla="*/ 6 h 186"/>
                <a:gd name="T8" fmla="*/ 84 w 101"/>
                <a:gd name="T9" fmla="*/ 6 h 186"/>
                <a:gd name="T10" fmla="*/ 85 w 101"/>
                <a:gd name="T11" fmla="*/ 4 h 186"/>
                <a:gd name="T12" fmla="*/ 80 w 101"/>
                <a:gd name="T13" fmla="*/ 0 h 186"/>
                <a:gd name="T14" fmla="*/ 38 w 101"/>
                <a:gd name="T15" fmla="*/ 0 h 186"/>
                <a:gd name="T16" fmla="*/ 34 w 101"/>
                <a:gd name="T17" fmla="*/ 3 h 186"/>
                <a:gd name="T18" fmla="*/ 34 w 101"/>
                <a:gd name="T19" fmla="*/ 3 h 186"/>
                <a:gd name="T20" fmla="*/ 0 w 101"/>
                <a:gd name="T21" fmla="*/ 104 h 186"/>
                <a:gd name="T22" fmla="*/ 0 w 101"/>
                <a:gd name="T23" fmla="*/ 104 h 186"/>
                <a:gd name="T24" fmla="*/ 0 w 101"/>
                <a:gd name="T25" fmla="*/ 106 h 186"/>
                <a:gd name="T26" fmla="*/ 4 w 101"/>
                <a:gd name="T27" fmla="*/ 110 h 186"/>
                <a:gd name="T28" fmla="*/ 42 w 101"/>
                <a:gd name="T29" fmla="*/ 110 h 186"/>
                <a:gd name="T30" fmla="*/ 34 w 101"/>
                <a:gd name="T31" fmla="*/ 181 h 186"/>
                <a:gd name="T32" fmla="*/ 34 w 101"/>
                <a:gd name="T33" fmla="*/ 181 h 186"/>
                <a:gd name="T34" fmla="*/ 34 w 101"/>
                <a:gd name="T35" fmla="*/ 182 h 186"/>
                <a:gd name="T36" fmla="*/ 38 w 101"/>
                <a:gd name="T37" fmla="*/ 186 h 186"/>
                <a:gd name="T38" fmla="*/ 42 w 101"/>
                <a:gd name="T39" fmla="*/ 183 h 186"/>
                <a:gd name="T40" fmla="*/ 42 w 101"/>
                <a:gd name="T41" fmla="*/ 183 h 186"/>
                <a:gd name="T42" fmla="*/ 101 w 101"/>
                <a:gd name="T43" fmla="*/ 74 h 186"/>
                <a:gd name="T44" fmla="*/ 101 w 101"/>
                <a:gd name="T45" fmla="*/ 74 h 186"/>
                <a:gd name="T46" fmla="*/ 101 w 101"/>
                <a:gd name="T47" fmla="*/ 72 h 186"/>
                <a:gd name="T48" fmla="*/ 45 w 101"/>
                <a:gd name="T49" fmla="*/ 160 h 186"/>
                <a:gd name="T50" fmla="*/ 51 w 101"/>
                <a:gd name="T51" fmla="*/ 106 h 186"/>
                <a:gd name="T52" fmla="*/ 51 w 101"/>
                <a:gd name="T53" fmla="*/ 106 h 186"/>
                <a:gd name="T54" fmla="*/ 51 w 101"/>
                <a:gd name="T55" fmla="*/ 106 h 186"/>
                <a:gd name="T56" fmla="*/ 47 w 101"/>
                <a:gd name="T57" fmla="*/ 101 h 186"/>
                <a:gd name="T58" fmla="*/ 10 w 101"/>
                <a:gd name="T59" fmla="*/ 101 h 186"/>
                <a:gd name="T60" fmla="*/ 41 w 101"/>
                <a:gd name="T61" fmla="*/ 9 h 186"/>
                <a:gd name="T62" fmla="*/ 75 w 101"/>
                <a:gd name="T63" fmla="*/ 9 h 186"/>
                <a:gd name="T64" fmla="*/ 54 w 101"/>
                <a:gd name="T65" fmla="*/ 71 h 186"/>
                <a:gd name="T66" fmla="*/ 54 w 101"/>
                <a:gd name="T67" fmla="*/ 71 h 186"/>
                <a:gd name="T68" fmla="*/ 54 w 101"/>
                <a:gd name="T69" fmla="*/ 72 h 186"/>
                <a:gd name="T70" fmla="*/ 58 w 101"/>
                <a:gd name="T71" fmla="*/ 76 h 186"/>
                <a:gd name="T72" fmla="*/ 90 w 101"/>
                <a:gd name="T73" fmla="*/ 76 h 186"/>
                <a:gd name="T74" fmla="*/ 45 w 101"/>
                <a:gd name="T75" fmla="*/ 16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86">
                  <a:moveTo>
                    <a:pt x="101" y="72"/>
                  </a:moveTo>
                  <a:cubicBezTo>
                    <a:pt x="101" y="70"/>
                    <a:pt x="100" y="68"/>
                    <a:pt x="97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5"/>
                    <a:pt x="85" y="5"/>
                    <a:pt x="85" y="4"/>
                  </a:cubicBezTo>
                  <a:cubicBezTo>
                    <a:pt x="85" y="2"/>
                    <a:pt x="83" y="0"/>
                    <a:pt x="8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6" y="0"/>
                    <a:pt x="35" y="1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5"/>
                    <a:pt x="0" y="105"/>
                    <a:pt x="0" y="106"/>
                  </a:cubicBezTo>
                  <a:cubicBezTo>
                    <a:pt x="0" y="108"/>
                    <a:pt x="2" y="110"/>
                    <a:pt x="4" y="110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4" y="181"/>
                    <a:pt x="34" y="181"/>
                    <a:pt x="34" y="182"/>
                  </a:cubicBezTo>
                  <a:cubicBezTo>
                    <a:pt x="34" y="184"/>
                    <a:pt x="36" y="186"/>
                    <a:pt x="38" y="186"/>
                  </a:cubicBezTo>
                  <a:cubicBezTo>
                    <a:pt x="40" y="186"/>
                    <a:pt x="41" y="185"/>
                    <a:pt x="42" y="183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73"/>
                    <a:pt x="101" y="73"/>
                    <a:pt x="101" y="72"/>
                  </a:cubicBezTo>
                  <a:close/>
                  <a:moveTo>
                    <a:pt x="45" y="160"/>
                  </a:move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51" y="103"/>
                    <a:pt x="49" y="101"/>
                    <a:pt x="47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71"/>
                    <a:pt x="54" y="71"/>
                    <a:pt x="54" y="72"/>
                  </a:cubicBezTo>
                  <a:cubicBezTo>
                    <a:pt x="54" y="74"/>
                    <a:pt x="56" y="76"/>
                    <a:pt x="58" y="76"/>
                  </a:cubicBezTo>
                  <a:cubicBezTo>
                    <a:pt x="90" y="76"/>
                    <a:pt x="90" y="76"/>
                    <a:pt x="90" y="76"/>
                  </a:cubicBezTo>
                  <a:lnTo>
                    <a:pt x="45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0" name="组合 56"/>
          <p:cNvGrpSpPr/>
          <p:nvPr/>
        </p:nvGrpSpPr>
        <p:grpSpPr>
          <a:xfrm>
            <a:off x="6334444" y="4783815"/>
            <a:ext cx="1114091" cy="1133662"/>
            <a:chOff x="6334444" y="4716580"/>
            <a:chExt cx="1114091" cy="1133662"/>
          </a:xfrm>
        </p:grpSpPr>
        <p:sp>
          <p:nvSpPr>
            <p:cNvPr id="31" name="işľíďe"/>
            <p:cNvSpPr/>
            <p:nvPr/>
          </p:nvSpPr>
          <p:spPr>
            <a:xfrm>
              <a:off x="6334444" y="4716580"/>
              <a:ext cx="1114091" cy="1133662"/>
            </a:xfrm>
            <a:prstGeom prst="ellipse">
              <a:avLst/>
            </a:prstGeom>
            <a:solidFill>
              <a:srgbClr val="832117"/>
            </a:solidFill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628000" anchor="t" anchorCtr="1">
              <a:normAutofit fontScale="25000" lnSpcReduction="20000"/>
            </a:bodyPr>
            <a:lstStyle/>
            <a:p>
              <a:pPr algn="ctr" defTabSz="913765">
                <a:lnSpc>
                  <a:spcPct val="120000"/>
                </a:lnSpc>
              </a:pPr>
              <a:endParaRPr sz="1100">
                <a:solidFill>
                  <a:schemeClr val="tx1"/>
                </a:solidFill>
              </a:endParaRPr>
            </a:p>
          </p:txBody>
        </p:sp>
        <p:sp>
          <p:nvSpPr>
            <p:cNvPr id="32" name="ïSľïḍé"/>
            <p:cNvSpPr/>
            <p:nvPr/>
          </p:nvSpPr>
          <p:spPr bwMode="auto">
            <a:xfrm>
              <a:off x="6717068" y="5066867"/>
              <a:ext cx="334166" cy="408961"/>
            </a:xfrm>
            <a:custGeom>
              <a:avLst/>
              <a:gdLst>
                <a:gd name="T0" fmla="*/ 152 w 152"/>
                <a:gd name="T1" fmla="*/ 131 h 186"/>
                <a:gd name="T2" fmla="*/ 118 w 152"/>
                <a:gd name="T3" fmla="*/ 59 h 186"/>
                <a:gd name="T4" fmla="*/ 92 w 152"/>
                <a:gd name="T5" fmla="*/ 20 h 186"/>
                <a:gd name="T6" fmla="*/ 92 w 152"/>
                <a:gd name="T7" fmla="*/ 17 h 186"/>
                <a:gd name="T8" fmla="*/ 76 w 152"/>
                <a:gd name="T9" fmla="*/ 0 h 186"/>
                <a:gd name="T10" fmla="*/ 59 w 152"/>
                <a:gd name="T11" fmla="*/ 17 h 186"/>
                <a:gd name="T12" fmla="*/ 59 w 152"/>
                <a:gd name="T13" fmla="*/ 20 h 186"/>
                <a:gd name="T14" fmla="*/ 33 w 152"/>
                <a:gd name="T15" fmla="*/ 59 h 186"/>
                <a:gd name="T16" fmla="*/ 0 w 152"/>
                <a:gd name="T17" fmla="*/ 131 h 186"/>
                <a:gd name="T18" fmla="*/ 50 w 152"/>
                <a:gd name="T19" fmla="*/ 159 h 186"/>
                <a:gd name="T20" fmla="*/ 50 w 152"/>
                <a:gd name="T21" fmla="*/ 161 h 186"/>
                <a:gd name="T22" fmla="*/ 76 w 152"/>
                <a:gd name="T23" fmla="*/ 186 h 186"/>
                <a:gd name="T24" fmla="*/ 101 w 152"/>
                <a:gd name="T25" fmla="*/ 161 h 186"/>
                <a:gd name="T26" fmla="*/ 101 w 152"/>
                <a:gd name="T27" fmla="*/ 159 h 186"/>
                <a:gd name="T28" fmla="*/ 152 w 152"/>
                <a:gd name="T29" fmla="*/ 131 h 186"/>
                <a:gd name="T30" fmla="*/ 76 w 152"/>
                <a:gd name="T31" fmla="*/ 9 h 186"/>
                <a:gd name="T32" fmla="*/ 84 w 152"/>
                <a:gd name="T33" fmla="*/ 17 h 186"/>
                <a:gd name="T34" fmla="*/ 76 w 152"/>
                <a:gd name="T35" fmla="*/ 26 h 186"/>
                <a:gd name="T36" fmla="*/ 67 w 152"/>
                <a:gd name="T37" fmla="*/ 17 h 186"/>
                <a:gd name="T38" fmla="*/ 76 w 152"/>
                <a:gd name="T39" fmla="*/ 9 h 186"/>
                <a:gd name="T40" fmla="*/ 20 w 152"/>
                <a:gd name="T41" fmla="*/ 108 h 186"/>
                <a:gd name="T42" fmla="*/ 42 w 152"/>
                <a:gd name="T43" fmla="*/ 59 h 186"/>
                <a:gd name="T44" fmla="*/ 63 w 152"/>
                <a:gd name="T45" fmla="*/ 28 h 186"/>
                <a:gd name="T46" fmla="*/ 76 w 152"/>
                <a:gd name="T47" fmla="*/ 34 h 186"/>
                <a:gd name="T48" fmla="*/ 88 w 152"/>
                <a:gd name="T49" fmla="*/ 28 h 186"/>
                <a:gd name="T50" fmla="*/ 109 w 152"/>
                <a:gd name="T51" fmla="*/ 59 h 186"/>
                <a:gd name="T52" fmla="*/ 131 w 152"/>
                <a:gd name="T53" fmla="*/ 108 h 186"/>
                <a:gd name="T54" fmla="*/ 136 w 152"/>
                <a:gd name="T55" fmla="*/ 113 h 186"/>
                <a:gd name="T56" fmla="*/ 76 w 152"/>
                <a:gd name="T57" fmla="*/ 127 h 186"/>
                <a:gd name="T58" fmla="*/ 15 w 152"/>
                <a:gd name="T59" fmla="*/ 114 h 186"/>
                <a:gd name="T60" fmla="*/ 20 w 152"/>
                <a:gd name="T61" fmla="*/ 108 h 186"/>
                <a:gd name="T62" fmla="*/ 76 w 152"/>
                <a:gd name="T63" fmla="*/ 177 h 186"/>
                <a:gd name="T64" fmla="*/ 59 w 152"/>
                <a:gd name="T65" fmla="*/ 161 h 186"/>
                <a:gd name="T66" fmla="*/ 59 w 152"/>
                <a:gd name="T67" fmla="*/ 160 h 186"/>
                <a:gd name="T68" fmla="*/ 76 w 152"/>
                <a:gd name="T69" fmla="*/ 161 h 186"/>
                <a:gd name="T70" fmla="*/ 92 w 152"/>
                <a:gd name="T71" fmla="*/ 160 h 186"/>
                <a:gd name="T72" fmla="*/ 92 w 152"/>
                <a:gd name="T73" fmla="*/ 161 h 186"/>
                <a:gd name="T74" fmla="*/ 76 w 152"/>
                <a:gd name="T75" fmla="*/ 177 h 186"/>
                <a:gd name="T76" fmla="*/ 76 w 152"/>
                <a:gd name="T77" fmla="*/ 152 h 186"/>
                <a:gd name="T78" fmla="*/ 8 w 152"/>
                <a:gd name="T79" fmla="*/ 131 h 186"/>
                <a:gd name="T80" fmla="*/ 11 w 152"/>
                <a:gd name="T81" fmla="*/ 120 h 186"/>
                <a:gd name="T82" fmla="*/ 76 w 152"/>
                <a:gd name="T83" fmla="*/ 135 h 186"/>
                <a:gd name="T84" fmla="*/ 140 w 152"/>
                <a:gd name="T85" fmla="*/ 120 h 186"/>
                <a:gd name="T86" fmla="*/ 143 w 152"/>
                <a:gd name="T87" fmla="*/ 131 h 186"/>
                <a:gd name="T88" fmla="*/ 76 w 152"/>
                <a:gd name="T89" fmla="*/ 15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2" h="186">
                  <a:moveTo>
                    <a:pt x="152" y="131"/>
                  </a:moveTo>
                  <a:cubicBezTo>
                    <a:pt x="152" y="101"/>
                    <a:pt x="118" y="101"/>
                    <a:pt x="118" y="59"/>
                  </a:cubicBezTo>
                  <a:cubicBezTo>
                    <a:pt x="118" y="42"/>
                    <a:pt x="107" y="27"/>
                    <a:pt x="92" y="20"/>
                  </a:cubicBezTo>
                  <a:cubicBezTo>
                    <a:pt x="92" y="19"/>
                    <a:pt x="92" y="18"/>
                    <a:pt x="92" y="17"/>
                  </a:cubicBezTo>
                  <a:cubicBezTo>
                    <a:pt x="92" y="8"/>
                    <a:pt x="85" y="0"/>
                    <a:pt x="76" y="0"/>
                  </a:cubicBezTo>
                  <a:cubicBezTo>
                    <a:pt x="66" y="0"/>
                    <a:pt x="59" y="8"/>
                    <a:pt x="59" y="17"/>
                  </a:cubicBezTo>
                  <a:cubicBezTo>
                    <a:pt x="59" y="18"/>
                    <a:pt x="59" y="19"/>
                    <a:pt x="59" y="20"/>
                  </a:cubicBezTo>
                  <a:cubicBezTo>
                    <a:pt x="44" y="27"/>
                    <a:pt x="33" y="42"/>
                    <a:pt x="33" y="59"/>
                  </a:cubicBezTo>
                  <a:cubicBezTo>
                    <a:pt x="33" y="101"/>
                    <a:pt x="0" y="101"/>
                    <a:pt x="0" y="131"/>
                  </a:cubicBezTo>
                  <a:cubicBezTo>
                    <a:pt x="0" y="144"/>
                    <a:pt x="21" y="155"/>
                    <a:pt x="50" y="159"/>
                  </a:cubicBezTo>
                  <a:cubicBezTo>
                    <a:pt x="50" y="159"/>
                    <a:pt x="50" y="160"/>
                    <a:pt x="50" y="161"/>
                  </a:cubicBezTo>
                  <a:cubicBezTo>
                    <a:pt x="50" y="174"/>
                    <a:pt x="62" y="186"/>
                    <a:pt x="76" y="186"/>
                  </a:cubicBezTo>
                  <a:cubicBezTo>
                    <a:pt x="90" y="186"/>
                    <a:pt x="101" y="174"/>
                    <a:pt x="101" y="161"/>
                  </a:cubicBezTo>
                  <a:cubicBezTo>
                    <a:pt x="101" y="160"/>
                    <a:pt x="101" y="159"/>
                    <a:pt x="101" y="159"/>
                  </a:cubicBezTo>
                  <a:cubicBezTo>
                    <a:pt x="130" y="155"/>
                    <a:pt x="152" y="144"/>
                    <a:pt x="152" y="131"/>
                  </a:cubicBezTo>
                  <a:close/>
                  <a:moveTo>
                    <a:pt x="76" y="9"/>
                  </a:moveTo>
                  <a:cubicBezTo>
                    <a:pt x="80" y="9"/>
                    <a:pt x="84" y="12"/>
                    <a:pt x="84" y="17"/>
                  </a:cubicBezTo>
                  <a:cubicBezTo>
                    <a:pt x="84" y="22"/>
                    <a:pt x="80" y="26"/>
                    <a:pt x="76" y="26"/>
                  </a:cubicBezTo>
                  <a:cubicBezTo>
                    <a:pt x="71" y="26"/>
                    <a:pt x="67" y="22"/>
                    <a:pt x="67" y="17"/>
                  </a:cubicBezTo>
                  <a:cubicBezTo>
                    <a:pt x="67" y="12"/>
                    <a:pt x="71" y="9"/>
                    <a:pt x="76" y="9"/>
                  </a:cubicBezTo>
                  <a:close/>
                  <a:moveTo>
                    <a:pt x="20" y="108"/>
                  </a:moveTo>
                  <a:cubicBezTo>
                    <a:pt x="30" y="98"/>
                    <a:pt x="42" y="86"/>
                    <a:pt x="42" y="59"/>
                  </a:cubicBezTo>
                  <a:cubicBezTo>
                    <a:pt x="42" y="45"/>
                    <a:pt x="51" y="33"/>
                    <a:pt x="63" y="28"/>
                  </a:cubicBezTo>
                  <a:cubicBezTo>
                    <a:pt x="66" y="32"/>
                    <a:pt x="70" y="34"/>
                    <a:pt x="76" y="34"/>
                  </a:cubicBezTo>
                  <a:cubicBezTo>
                    <a:pt x="81" y="34"/>
                    <a:pt x="85" y="32"/>
                    <a:pt x="88" y="28"/>
                  </a:cubicBezTo>
                  <a:cubicBezTo>
                    <a:pt x="101" y="33"/>
                    <a:pt x="109" y="45"/>
                    <a:pt x="109" y="59"/>
                  </a:cubicBezTo>
                  <a:cubicBezTo>
                    <a:pt x="109" y="86"/>
                    <a:pt x="121" y="98"/>
                    <a:pt x="131" y="108"/>
                  </a:cubicBezTo>
                  <a:cubicBezTo>
                    <a:pt x="133" y="110"/>
                    <a:pt x="134" y="112"/>
                    <a:pt x="136" y="113"/>
                  </a:cubicBezTo>
                  <a:cubicBezTo>
                    <a:pt x="128" y="121"/>
                    <a:pt x="104" y="127"/>
                    <a:pt x="76" y="127"/>
                  </a:cubicBezTo>
                  <a:cubicBezTo>
                    <a:pt x="47" y="127"/>
                    <a:pt x="23" y="121"/>
                    <a:pt x="15" y="114"/>
                  </a:cubicBezTo>
                  <a:cubicBezTo>
                    <a:pt x="17" y="112"/>
                    <a:pt x="19" y="110"/>
                    <a:pt x="20" y="108"/>
                  </a:cubicBezTo>
                  <a:close/>
                  <a:moveTo>
                    <a:pt x="76" y="177"/>
                  </a:moveTo>
                  <a:cubicBezTo>
                    <a:pt x="66" y="177"/>
                    <a:pt x="59" y="170"/>
                    <a:pt x="59" y="161"/>
                  </a:cubicBezTo>
                  <a:cubicBezTo>
                    <a:pt x="59" y="160"/>
                    <a:pt x="59" y="160"/>
                    <a:pt x="59" y="160"/>
                  </a:cubicBezTo>
                  <a:cubicBezTo>
                    <a:pt x="64" y="160"/>
                    <a:pt x="70" y="161"/>
                    <a:pt x="76" y="161"/>
                  </a:cubicBezTo>
                  <a:cubicBezTo>
                    <a:pt x="81" y="161"/>
                    <a:pt x="87" y="160"/>
                    <a:pt x="92" y="160"/>
                  </a:cubicBezTo>
                  <a:cubicBezTo>
                    <a:pt x="92" y="160"/>
                    <a:pt x="92" y="160"/>
                    <a:pt x="92" y="161"/>
                  </a:cubicBezTo>
                  <a:cubicBezTo>
                    <a:pt x="92" y="170"/>
                    <a:pt x="85" y="177"/>
                    <a:pt x="76" y="177"/>
                  </a:cubicBezTo>
                  <a:close/>
                  <a:moveTo>
                    <a:pt x="76" y="152"/>
                  </a:moveTo>
                  <a:cubicBezTo>
                    <a:pt x="32" y="152"/>
                    <a:pt x="8" y="138"/>
                    <a:pt x="8" y="131"/>
                  </a:cubicBezTo>
                  <a:cubicBezTo>
                    <a:pt x="8" y="126"/>
                    <a:pt x="9" y="123"/>
                    <a:pt x="11" y="120"/>
                  </a:cubicBezTo>
                  <a:cubicBezTo>
                    <a:pt x="23" y="129"/>
                    <a:pt x="47" y="135"/>
                    <a:pt x="76" y="135"/>
                  </a:cubicBezTo>
                  <a:cubicBezTo>
                    <a:pt x="104" y="135"/>
                    <a:pt x="129" y="129"/>
                    <a:pt x="140" y="120"/>
                  </a:cubicBezTo>
                  <a:cubicBezTo>
                    <a:pt x="142" y="123"/>
                    <a:pt x="143" y="126"/>
                    <a:pt x="143" y="131"/>
                  </a:cubicBezTo>
                  <a:cubicBezTo>
                    <a:pt x="143" y="138"/>
                    <a:pt x="119" y="152"/>
                    <a:pt x="76" y="1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3" name="组合 60"/>
          <p:cNvGrpSpPr/>
          <p:nvPr/>
        </p:nvGrpSpPr>
        <p:grpSpPr>
          <a:xfrm>
            <a:off x="8146754" y="1795719"/>
            <a:ext cx="1114091" cy="1133662"/>
            <a:chOff x="8146754" y="1728484"/>
            <a:chExt cx="1114091" cy="1133662"/>
          </a:xfrm>
        </p:grpSpPr>
        <p:sp>
          <p:nvSpPr>
            <p:cNvPr id="34" name="iṧḻidè"/>
            <p:cNvSpPr/>
            <p:nvPr/>
          </p:nvSpPr>
          <p:spPr>
            <a:xfrm>
              <a:off x="8146754" y="1728484"/>
              <a:ext cx="1114091" cy="1133662"/>
            </a:xfrm>
            <a:prstGeom prst="ellipse">
              <a:avLst/>
            </a:prstGeom>
            <a:solidFill>
              <a:srgbClr val="832117"/>
            </a:solidFill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628000" anchor="t" anchorCtr="1">
              <a:normAutofit fontScale="25000" lnSpcReduction="20000"/>
            </a:bodyPr>
            <a:lstStyle/>
            <a:p>
              <a:pPr algn="ctr" defTabSz="913765">
                <a:lnSpc>
                  <a:spcPct val="120000"/>
                </a:lnSpc>
              </a:pPr>
              <a:endParaRPr sz="1100">
                <a:solidFill>
                  <a:schemeClr val="tx1"/>
                </a:solidFill>
              </a:endParaRPr>
            </a:p>
          </p:txBody>
        </p:sp>
        <p:sp>
          <p:nvSpPr>
            <p:cNvPr id="35" name="íṣľîde"/>
            <p:cNvSpPr/>
            <p:nvPr/>
          </p:nvSpPr>
          <p:spPr bwMode="auto">
            <a:xfrm>
              <a:off x="8499919" y="2106117"/>
              <a:ext cx="407756" cy="408961"/>
            </a:xfrm>
            <a:custGeom>
              <a:avLst/>
              <a:gdLst>
                <a:gd name="T0" fmla="*/ 186 w 186"/>
                <a:gd name="T1" fmla="*/ 55 h 186"/>
                <a:gd name="T2" fmla="*/ 185 w 186"/>
                <a:gd name="T3" fmla="*/ 53 h 186"/>
                <a:gd name="T4" fmla="*/ 185 w 186"/>
                <a:gd name="T5" fmla="*/ 53 h 186"/>
                <a:gd name="T6" fmla="*/ 185 w 186"/>
                <a:gd name="T7" fmla="*/ 52 h 186"/>
                <a:gd name="T8" fmla="*/ 184 w 186"/>
                <a:gd name="T9" fmla="*/ 52 h 186"/>
                <a:gd name="T10" fmla="*/ 134 w 186"/>
                <a:gd name="T11" fmla="*/ 2 h 186"/>
                <a:gd name="T12" fmla="*/ 134 w 186"/>
                <a:gd name="T13" fmla="*/ 2 h 186"/>
                <a:gd name="T14" fmla="*/ 131 w 186"/>
                <a:gd name="T15" fmla="*/ 0 h 186"/>
                <a:gd name="T16" fmla="*/ 55 w 186"/>
                <a:gd name="T17" fmla="*/ 0 h 186"/>
                <a:gd name="T18" fmla="*/ 52 w 186"/>
                <a:gd name="T19" fmla="*/ 2 h 186"/>
                <a:gd name="T20" fmla="*/ 52 w 186"/>
                <a:gd name="T21" fmla="*/ 2 h 186"/>
                <a:gd name="T22" fmla="*/ 2 w 186"/>
                <a:gd name="T23" fmla="*/ 52 h 186"/>
                <a:gd name="T24" fmla="*/ 1 w 186"/>
                <a:gd name="T25" fmla="*/ 52 h 186"/>
                <a:gd name="T26" fmla="*/ 1 w 186"/>
                <a:gd name="T27" fmla="*/ 53 h 186"/>
                <a:gd name="T28" fmla="*/ 1 w 186"/>
                <a:gd name="T29" fmla="*/ 53 h 186"/>
                <a:gd name="T30" fmla="*/ 0 w 186"/>
                <a:gd name="T31" fmla="*/ 55 h 186"/>
                <a:gd name="T32" fmla="*/ 1 w 186"/>
                <a:gd name="T33" fmla="*/ 58 h 186"/>
                <a:gd name="T34" fmla="*/ 1 w 186"/>
                <a:gd name="T35" fmla="*/ 58 h 186"/>
                <a:gd name="T36" fmla="*/ 90 w 186"/>
                <a:gd name="T37" fmla="*/ 184 h 186"/>
                <a:gd name="T38" fmla="*/ 90 w 186"/>
                <a:gd name="T39" fmla="*/ 184 h 186"/>
                <a:gd name="T40" fmla="*/ 93 w 186"/>
                <a:gd name="T41" fmla="*/ 186 h 186"/>
                <a:gd name="T42" fmla="*/ 96 w 186"/>
                <a:gd name="T43" fmla="*/ 184 h 186"/>
                <a:gd name="T44" fmla="*/ 96 w 186"/>
                <a:gd name="T45" fmla="*/ 184 h 186"/>
                <a:gd name="T46" fmla="*/ 185 w 186"/>
                <a:gd name="T47" fmla="*/ 58 h 186"/>
                <a:gd name="T48" fmla="*/ 185 w 186"/>
                <a:gd name="T49" fmla="*/ 58 h 186"/>
                <a:gd name="T50" fmla="*/ 186 w 186"/>
                <a:gd name="T51" fmla="*/ 55 h 186"/>
                <a:gd name="T52" fmla="*/ 129 w 186"/>
                <a:gd name="T53" fmla="*/ 9 h 186"/>
                <a:gd name="T54" fmla="*/ 171 w 186"/>
                <a:gd name="T55" fmla="*/ 51 h 186"/>
                <a:gd name="T56" fmla="*/ 134 w 186"/>
                <a:gd name="T57" fmla="*/ 51 h 186"/>
                <a:gd name="T58" fmla="*/ 112 w 186"/>
                <a:gd name="T59" fmla="*/ 9 h 186"/>
                <a:gd name="T60" fmla="*/ 129 w 186"/>
                <a:gd name="T61" fmla="*/ 9 h 186"/>
                <a:gd name="T62" fmla="*/ 103 w 186"/>
                <a:gd name="T63" fmla="*/ 9 h 186"/>
                <a:gd name="T64" fmla="*/ 124 w 186"/>
                <a:gd name="T65" fmla="*/ 51 h 186"/>
                <a:gd name="T66" fmla="*/ 62 w 186"/>
                <a:gd name="T67" fmla="*/ 51 h 186"/>
                <a:gd name="T68" fmla="*/ 83 w 186"/>
                <a:gd name="T69" fmla="*/ 9 h 186"/>
                <a:gd name="T70" fmla="*/ 103 w 186"/>
                <a:gd name="T71" fmla="*/ 9 h 186"/>
                <a:gd name="T72" fmla="*/ 57 w 186"/>
                <a:gd name="T73" fmla="*/ 9 h 186"/>
                <a:gd name="T74" fmla="*/ 74 w 186"/>
                <a:gd name="T75" fmla="*/ 9 h 186"/>
                <a:gd name="T76" fmla="*/ 52 w 186"/>
                <a:gd name="T77" fmla="*/ 51 h 186"/>
                <a:gd name="T78" fmla="*/ 14 w 186"/>
                <a:gd name="T79" fmla="*/ 51 h 186"/>
                <a:gd name="T80" fmla="*/ 57 w 186"/>
                <a:gd name="T81" fmla="*/ 9 h 186"/>
                <a:gd name="T82" fmla="*/ 12 w 186"/>
                <a:gd name="T83" fmla="*/ 59 h 186"/>
                <a:gd name="T84" fmla="*/ 52 w 186"/>
                <a:gd name="T85" fmla="*/ 59 h 186"/>
                <a:gd name="T86" fmla="*/ 81 w 186"/>
                <a:gd name="T87" fmla="*/ 158 h 186"/>
                <a:gd name="T88" fmla="*/ 12 w 186"/>
                <a:gd name="T89" fmla="*/ 59 h 186"/>
                <a:gd name="T90" fmla="*/ 93 w 186"/>
                <a:gd name="T91" fmla="*/ 167 h 186"/>
                <a:gd name="T92" fmla="*/ 61 w 186"/>
                <a:gd name="T93" fmla="*/ 59 h 186"/>
                <a:gd name="T94" fmla="*/ 125 w 186"/>
                <a:gd name="T95" fmla="*/ 59 h 186"/>
                <a:gd name="T96" fmla="*/ 93 w 186"/>
                <a:gd name="T97" fmla="*/ 167 h 186"/>
                <a:gd name="T98" fmla="*/ 105 w 186"/>
                <a:gd name="T99" fmla="*/ 158 h 186"/>
                <a:gd name="T100" fmla="*/ 134 w 186"/>
                <a:gd name="T101" fmla="*/ 59 h 186"/>
                <a:gd name="T102" fmla="*/ 173 w 186"/>
                <a:gd name="T103" fmla="*/ 59 h 186"/>
                <a:gd name="T104" fmla="*/ 105 w 186"/>
                <a:gd name="T105" fmla="*/ 15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6" h="186">
                  <a:moveTo>
                    <a:pt x="186" y="55"/>
                  </a:moveTo>
                  <a:cubicBezTo>
                    <a:pt x="186" y="54"/>
                    <a:pt x="185" y="53"/>
                    <a:pt x="185" y="53"/>
                  </a:cubicBezTo>
                  <a:cubicBezTo>
                    <a:pt x="185" y="53"/>
                    <a:pt x="185" y="53"/>
                    <a:pt x="185" y="53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5" y="52"/>
                    <a:pt x="184" y="52"/>
                    <a:pt x="184" y="5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3" y="1"/>
                    <a:pt x="132" y="0"/>
                    <a:pt x="13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2" y="1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0" y="54"/>
                    <a:pt x="0" y="55"/>
                  </a:cubicBezTo>
                  <a:cubicBezTo>
                    <a:pt x="0" y="56"/>
                    <a:pt x="1" y="57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90" y="185"/>
                    <a:pt x="92" y="186"/>
                    <a:pt x="93" y="186"/>
                  </a:cubicBezTo>
                  <a:cubicBezTo>
                    <a:pt x="94" y="186"/>
                    <a:pt x="95" y="185"/>
                    <a:pt x="96" y="184"/>
                  </a:cubicBezTo>
                  <a:cubicBezTo>
                    <a:pt x="96" y="184"/>
                    <a:pt x="96" y="184"/>
                    <a:pt x="96" y="184"/>
                  </a:cubicBezTo>
                  <a:cubicBezTo>
                    <a:pt x="185" y="58"/>
                    <a:pt x="185" y="58"/>
                    <a:pt x="185" y="58"/>
                  </a:cubicBezTo>
                  <a:cubicBezTo>
                    <a:pt x="185" y="58"/>
                    <a:pt x="185" y="58"/>
                    <a:pt x="185" y="58"/>
                  </a:cubicBezTo>
                  <a:cubicBezTo>
                    <a:pt x="185" y="57"/>
                    <a:pt x="186" y="56"/>
                    <a:pt x="186" y="55"/>
                  </a:cubicBezTo>
                  <a:close/>
                  <a:moveTo>
                    <a:pt x="129" y="9"/>
                  </a:moveTo>
                  <a:cubicBezTo>
                    <a:pt x="171" y="51"/>
                    <a:pt x="171" y="51"/>
                    <a:pt x="171" y="51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12" y="9"/>
                    <a:pt x="112" y="9"/>
                    <a:pt x="112" y="9"/>
                  </a:cubicBezTo>
                  <a:lnTo>
                    <a:pt x="129" y="9"/>
                  </a:lnTo>
                  <a:close/>
                  <a:moveTo>
                    <a:pt x="103" y="9"/>
                  </a:moveTo>
                  <a:cubicBezTo>
                    <a:pt x="124" y="51"/>
                    <a:pt x="124" y="51"/>
                    <a:pt x="124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83" y="9"/>
                    <a:pt x="83" y="9"/>
                    <a:pt x="83" y="9"/>
                  </a:cubicBezTo>
                  <a:lnTo>
                    <a:pt x="103" y="9"/>
                  </a:lnTo>
                  <a:close/>
                  <a:moveTo>
                    <a:pt x="57" y="9"/>
                  </a:moveTo>
                  <a:cubicBezTo>
                    <a:pt x="74" y="9"/>
                    <a:pt x="74" y="9"/>
                    <a:pt x="74" y="9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14" y="51"/>
                    <a:pt x="14" y="51"/>
                    <a:pt x="14" y="51"/>
                  </a:cubicBezTo>
                  <a:lnTo>
                    <a:pt x="57" y="9"/>
                  </a:lnTo>
                  <a:close/>
                  <a:moveTo>
                    <a:pt x="12" y="59"/>
                  </a:moveTo>
                  <a:cubicBezTo>
                    <a:pt x="52" y="59"/>
                    <a:pt x="52" y="59"/>
                    <a:pt x="52" y="59"/>
                  </a:cubicBezTo>
                  <a:cubicBezTo>
                    <a:pt x="81" y="158"/>
                    <a:pt x="81" y="158"/>
                    <a:pt x="81" y="158"/>
                  </a:cubicBezTo>
                  <a:lnTo>
                    <a:pt x="12" y="59"/>
                  </a:lnTo>
                  <a:close/>
                  <a:moveTo>
                    <a:pt x="93" y="167"/>
                  </a:moveTo>
                  <a:cubicBezTo>
                    <a:pt x="61" y="59"/>
                    <a:pt x="61" y="59"/>
                    <a:pt x="61" y="59"/>
                  </a:cubicBezTo>
                  <a:cubicBezTo>
                    <a:pt x="125" y="59"/>
                    <a:pt x="125" y="59"/>
                    <a:pt x="125" y="59"/>
                  </a:cubicBezTo>
                  <a:lnTo>
                    <a:pt x="93" y="167"/>
                  </a:lnTo>
                  <a:close/>
                  <a:moveTo>
                    <a:pt x="105" y="158"/>
                  </a:moveTo>
                  <a:cubicBezTo>
                    <a:pt x="134" y="59"/>
                    <a:pt x="134" y="59"/>
                    <a:pt x="134" y="59"/>
                  </a:cubicBezTo>
                  <a:cubicBezTo>
                    <a:pt x="173" y="59"/>
                    <a:pt x="173" y="59"/>
                    <a:pt x="173" y="59"/>
                  </a:cubicBezTo>
                  <a:lnTo>
                    <a:pt x="105" y="1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6" name="组合 63"/>
          <p:cNvGrpSpPr/>
          <p:nvPr/>
        </p:nvGrpSpPr>
        <p:grpSpPr>
          <a:xfrm>
            <a:off x="2354725" y="1910537"/>
            <a:ext cx="2133781" cy="922047"/>
            <a:chOff x="1541720" y="2349127"/>
            <a:chExt cx="2133781" cy="922047"/>
          </a:xfrm>
        </p:grpSpPr>
        <p:sp>
          <p:nvSpPr>
            <p:cNvPr id="37" name="文本框 3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1.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启动线程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41720" y="2687681"/>
              <a:ext cx="2042476" cy="58349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400" dirty="0"/>
                <a:t>运行</a:t>
              </a:r>
              <a:r>
                <a:rPr lang="zh-CN" altLang="zh-CN" sz="1400" dirty="0" smtClean="0"/>
                <a:t>名</a:t>
              </a:r>
              <a:r>
                <a:rPr lang="zh-CN" altLang="zh-CN" sz="1400" dirty="0"/>
                <a:t>为</a:t>
              </a:r>
              <a:r>
                <a:rPr lang="en-US" altLang="zh-CN" sz="1400" dirty="0"/>
                <a:t>manage</a:t>
              </a:r>
              <a:r>
                <a:rPr lang="zh-CN" altLang="zh-CN" sz="1400" dirty="0"/>
                <a:t>和</a:t>
              </a:r>
              <a:r>
                <a:rPr lang="en-US" altLang="zh-CN" sz="1400" dirty="0"/>
                <a:t>test</a:t>
              </a:r>
              <a:r>
                <a:rPr lang="zh-CN" altLang="zh-CN" sz="1400" dirty="0"/>
                <a:t>的</a:t>
              </a:r>
              <a:r>
                <a:rPr lang="en-US" altLang="zh-CN" sz="1400" dirty="0" err="1"/>
                <a:t>py</a:t>
              </a:r>
              <a:r>
                <a:rPr lang="zh-CN" altLang="zh-CN" sz="1400" dirty="0"/>
                <a:t>文件</a:t>
              </a:r>
              <a:endPara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9" name="组合 66"/>
          <p:cNvGrpSpPr/>
          <p:nvPr/>
        </p:nvGrpSpPr>
        <p:grpSpPr>
          <a:xfrm>
            <a:off x="5878075" y="1816621"/>
            <a:ext cx="2133781" cy="1658787"/>
            <a:chOff x="1541720" y="2349127"/>
            <a:chExt cx="2133781" cy="1658787"/>
          </a:xfrm>
        </p:grpSpPr>
        <p:sp>
          <p:nvSpPr>
            <p:cNvPr id="40" name="文本框 39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3.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语音识别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541720" y="2687681"/>
              <a:ext cx="2042476" cy="132023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zh-CN" sz="1400" dirty="0"/>
                <a:t>拇指按住心率传感器，听到“</a:t>
              </a:r>
              <a:r>
                <a:rPr lang="en-US" altLang="zh-CN" sz="1400" dirty="0"/>
                <a:t>ding</a:t>
              </a:r>
              <a:r>
                <a:rPr lang="zh-CN" altLang="zh-CN" sz="1400" dirty="0"/>
                <a:t>”的提示音后，说出“开始”</a:t>
              </a:r>
              <a:r>
                <a:rPr lang="zh-CN" altLang="zh-CN" sz="1400" dirty="0" smtClean="0"/>
                <a:t>指令</a:t>
              </a:r>
              <a:r>
                <a:rPr lang="zh-CN" altLang="en-US" sz="1400" dirty="0"/>
                <a:t>，检测成功后小车会回应道：“开始跑步”</a:t>
              </a:r>
              <a:endParaRPr lang="en-US" altLang="zh-CN" sz="1400" dirty="0"/>
            </a:p>
          </p:txBody>
        </p:sp>
      </p:grpSp>
      <p:grpSp>
        <p:nvGrpSpPr>
          <p:cNvPr id="42" name="组合 69"/>
          <p:cNvGrpSpPr/>
          <p:nvPr/>
        </p:nvGrpSpPr>
        <p:grpSpPr>
          <a:xfrm>
            <a:off x="9395743" y="1791131"/>
            <a:ext cx="2406642" cy="1890838"/>
            <a:chOff x="1541720" y="2349127"/>
            <a:chExt cx="2406642" cy="1890838"/>
          </a:xfrm>
        </p:grpSpPr>
        <p:sp>
          <p:nvSpPr>
            <p:cNvPr id="43" name="文本框 42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5.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智能领跑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541720" y="2687681"/>
              <a:ext cx="2406642" cy="155228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zh-CN" sz="1400" dirty="0"/>
                <a:t>小车沿塑胶跑道缓慢</a:t>
              </a:r>
              <a:r>
                <a:rPr lang="zh-CN" altLang="zh-CN" sz="1400" dirty="0" smtClean="0"/>
                <a:t>提速，</a:t>
              </a:r>
              <a:r>
                <a:rPr lang="zh-CN" altLang="zh-CN" sz="1400" dirty="0"/>
                <a:t>检测到跑者心率达到指定模式心率区间的均值后，保持匀速行驶</a:t>
              </a:r>
              <a:r>
                <a:rPr lang="zh-CN" altLang="zh-CN" sz="1400" dirty="0" smtClean="0"/>
                <a:t>，小车</a:t>
              </a:r>
              <a:r>
                <a:rPr lang="zh-CN" altLang="zh-CN" sz="1400" dirty="0"/>
                <a:t>速度根据心率区间均值微调，跑者全程只需跟随小车。</a:t>
              </a:r>
              <a:endParaRPr lang="en-US" altLang="zh-CN" sz="1400" dirty="0"/>
            </a:p>
          </p:txBody>
        </p:sp>
      </p:grpSp>
      <p:grpSp>
        <p:nvGrpSpPr>
          <p:cNvPr id="45" name="组合 72"/>
          <p:cNvGrpSpPr/>
          <p:nvPr/>
        </p:nvGrpSpPr>
        <p:grpSpPr>
          <a:xfrm>
            <a:off x="7597632" y="4842100"/>
            <a:ext cx="2133781" cy="1413207"/>
            <a:chOff x="1541720" y="2349127"/>
            <a:chExt cx="2133781" cy="1413207"/>
          </a:xfrm>
        </p:grpSpPr>
        <p:sp>
          <p:nvSpPr>
            <p:cNvPr id="46" name="文本框 45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6.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锻炼结束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33025" y="2687681"/>
              <a:ext cx="2042476" cy="10746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zh-CN" sz="1400" dirty="0"/>
                <a:t>松开心率传感器</a:t>
              </a:r>
              <a:r>
                <a:rPr lang="zh-CN" altLang="zh-CN" sz="1400" dirty="0" smtClean="0"/>
                <a:t>，小车缓缓</a:t>
              </a:r>
              <a:r>
                <a:rPr lang="zh-CN" altLang="zh-CN" sz="1400" dirty="0"/>
                <a:t>停下，再次喊出指令唤醒小车，通过“结束”指令</a:t>
              </a:r>
              <a:r>
                <a:rPr lang="zh-CN" altLang="zh-CN" sz="1400" dirty="0" smtClean="0"/>
                <a:t>结束此次</a:t>
              </a:r>
              <a:r>
                <a:rPr lang="zh-CN" altLang="zh-CN" sz="1400" dirty="0"/>
                <a:t>锻炼</a:t>
              </a:r>
              <a:endParaRPr lang="en-US" altLang="zh-CN" sz="1400" dirty="0"/>
            </a:p>
          </p:txBody>
        </p:sp>
      </p:grpSp>
      <p:grpSp>
        <p:nvGrpSpPr>
          <p:cNvPr id="48" name="组合 75"/>
          <p:cNvGrpSpPr/>
          <p:nvPr/>
        </p:nvGrpSpPr>
        <p:grpSpPr>
          <a:xfrm>
            <a:off x="4100367" y="4842100"/>
            <a:ext cx="2133781" cy="1890838"/>
            <a:chOff x="1541720" y="2349127"/>
            <a:chExt cx="2133781" cy="1890838"/>
          </a:xfrm>
        </p:grpSpPr>
        <p:sp>
          <p:nvSpPr>
            <p:cNvPr id="49" name="文本框 48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4.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模式选择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633025" y="2687681"/>
              <a:ext cx="2042476" cy="155228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zh-CN" sz="1400" dirty="0"/>
                <a:t>听到“</a:t>
              </a:r>
              <a:r>
                <a:rPr lang="en-US" altLang="zh-CN" sz="1400" dirty="0"/>
                <a:t>ding</a:t>
              </a:r>
              <a:r>
                <a:rPr lang="zh-CN" altLang="zh-CN" sz="1400" dirty="0"/>
                <a:t>”的提示</a:t>
              </a:r>
              <a:r>
                <a:rPr lang="zh-CN" altLang="zh-CN" sz="1400" dirty="0" smtClean="0"/>
                <a:t>音，说出</a:t>
              </a:r>
              <a:r>
                <a:rPr lang="zh-CN" altLang="zh-CN" sz="1400" dirty="0"/>
                <a:t>一种模式，比如“放松”，小车语音识别后与关键词匹配，匹配到相应模式，比如“放松”，小车回应道：“放松模式”</a:t>
              </a:r>
              <a:endParaRPr lang="en-US" altLang="zh-CN" sz="1400" dirty="0"/>
            </a:p>
          </p:txBody>
        </p:sp>
      </p:grpSp>
      <p:grpSp>
        <p:nvGrpSpPr>
          <p:cNvPr id="51" name="组合 78"/>
          <p:cNvGrpSpPr/>
          <p:nvPr/>
        </p:nvGrpSpPr>
        <p:grpSpPr>
          <a:xfrm>
            <a:off x="619498" y="4842100"/>
            <a:ext cx="2133781" cy="908518"/>
            <a:chOff x="1541720" y="2349127"/>
            <a:chExt cx="2133781" cy="908518"/>
          </a:xfrm>
        </p:grpSpPr>
        <p:sp>
          <p:nvSpPr>
            <p:cNvPr id="52" name="文本框 51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2.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语音唤醒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633025" y="2687681"/>
              <a:ext cx="2042476" cy="5699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zh-CN" sz="1400" dirty="0"/>
                <a:t>正对小车麦克风说出“</a:t>
              </a:r>
              <a:r>
                <a:rPr lang="en-US" altLang="zh-CN" sz="1400" dirty="0" err="1"/>
                <a:t>snowboy</a:t>
              </a:r>
              <a:r>
                <a:rPr lang="zh-CN" altLang="zh-CN" sz="1400" dirty="0"/>
                <a:t>”指令</a:t>
              </a:r>
              <a:endParaRPr lang="en-US" altLang="zh-C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06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>
            <a:spLocks noChangeArrowheads="1"/>
          </p:cNvSpPr>
          <p:nvPr/>
        </p:nvSpPr>
        <p:spPr bwMode="auto">
          <a:xfrm>
            <a:off x="1581677" y="1568303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3" name="直接连接符 9"/>
          <p:cNvCxnSpPr/>
          <p:nvPr/>
        </p:nvCxnSpPr>
        <p:spPr>
          <a:xfrm>
            <a:off x="5813114" y="3229303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1"/>
          <p:cNvSpPr txBox="1">
            <a:spLocks noChangeArrowheads="1"/>
          </p:cNvSpPr>
          <p:nvPr/>
        </p:nvSpPr>
        <p:spPr bwMode="auto">
          <a:xfrm>
            <a:off x="2065734" y="4305976"/>
            <a:ext cx="3466906" cy="5843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379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04519" y="2361473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思路与架构</a:t>
            </a:r>
            <a:endParaRPr lang="zh-CN" altLang="en-US" sz="5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04519" y="3309123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设计思路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04519" y="4057987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模块实现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6204519" y="3683555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技术架构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466" y="26956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 smtClean="0">
                <a:solidFill>
                  <a:srgbClr val="832117"/>
                </a:solidFill>
              </a:rPr>
              <a:t>设计思路与架构</a:t>
            </a:r>
            <a:endParaRPr lang="zh-CN" altLang="en-US" sz="3200" b="1" dirty="0">
              <a:solidFill>
                <a:srgbClr val="832117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5" y="2075740"/>
            <a:ext cx="5504235" cy="25608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0" y="1079940"/>
            <a:ext cx="6237786" cy="4552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466" y="269560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rgbClr val="832117"/>
                </a:solidFill>
              </a:rPr>
              <a:t>1.</a:t>
            </a:r>
            <a:r>
              <a:rPr lang="zh-CN" altLang="en-US" sz="3200" b="1" dirty="0" smtClean="0">
                <a:solidFill>
                  <a:srgbClr val="832117"/>
                </a:solidFill>
              </a:rPr>
              <a:t>心率测量模块</a:t>
            </a:r>
            <a:endParaRPr lang="zh-CN" altLang="en-US" sz="3200" b="1" dirty="0">
              <a:solidFill>
                <a:srgbClr val="832117"/>
              </a:solidFill>
            </a:endParaRPr>
          </a:p>
        </p:txBody>
      </p:sp>
      <p:pic>
        <p:nvPicPr>
          <p:cNvPr id="44" name="图片 43"/>
          <p:cNvPicPr/>
          <p:nvPr/>
        </p:nvPicPr>
        <p:blipFill>
          <a:blip r:embed="rId2"/>
          <a:stretch>
            <a:fillRect/>
          </a:stretch>
        </p:blipFill>
        <p:spPr>
          <a:xfrm>
            <a:off x="870438" y="1143000"/>
            <a:ext cx="3812198" cy="2527984"/>
          </a:xfrm>
          <a:prstGeom prst="rect">
            <a:avLst/>
          </a:prstGeom>
        </p:spPr>
      </p:pic>
      <p:pic>
        <p:nvPicPr>
          <p:cNvPr id="45" name="图片 44"/>
          <p:cNvPicPr/>
          <p:nvPr/>
        </p:nvPicPr>
        <p:blipFill>
          <a:blip r:embed="rId3"/>
          <a:stretch>
            <a:fillRect/>
          </a:stretch>
        </p:blipFill>
        <p:spPr>
          <a:xfrm>
            <a:off x="688193" y="3670984"/>
            <a:ext cx="4176688" cy="30027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21359" y="269559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rgbClr val="832117"/>
                </a:solidFill>
              </a:rPr>
              <a:t>2.</a:t>
            </a:r>
            <a:r>
              <a:rPr lang="zh-CN" altLang="en-US" sz="3200" b="1" dirty="0" smtClean="0">
                <a:solidFill>
                  <a:srgbClr val="832117"/>
                </a:solidFill>
              </a:rPr>
              <a:t>语音控制模块</a:t>
            </a:r>
            <a:endParaRPr lang="zh-CN" altLang="en-US" sz="3200" b="1" dirty="0">
              <a:solidFill>
                <a:srgbClr val="832117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7381338" y="3637561"/>
            <a:ext cx="3126740" cy="306959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6487398" y="1335675"/>
            <a:ext cx="4114800" cy="18205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79817" y="1463040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MAX30102</a:t>
            </a:r>
            <a:r>
              <a:rPr lang="zh-CN" altLang="zh-CN" dirty="0"/>
              <a:t>心率血氧模块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9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</TotalTime>
  <Words>531</Words>
  <Application>Microsoft Office PowerPoint</Application>
  <PresentationFormat>宽屏</PresentationFormat>
  <Paragraphs>95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宋体</vt:lpstr>
      <vt:lpstr>微软雅黑</vt:lpstr>
      <vt:lpstr>Agency FB</vt:lpstr>
      <vt:lpstr>Arial</vt:lpstr>
      <vt:lpstr>Calibri</vt:lpstr>
      <vt:lpstr>Century Gothic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Hasee</dc:creator>
  <cp:lastModifiedBy>z squirrel</cp:lastModifiedBy>
  <cp:revision>90</cp:revision>
  <dcterms:created xsi:type="dcterms:W3CDTF">2017-08-18T03:02:00Z</dcterms:created>
  <dcterms:modified xsi:type="dcterms:W3CDTF">2019-09-06T02:39:11Z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